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7" r:id="rId7"/>
    <p:sldId id="269" r:id="rId8"/>
  </p:sldIdLst>
  <p:sldSz cx="4572000" cy="3429000"/>
  <p:notesSz cx="4572000" cy="3429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8" autoAdjust="0"/>
    <p:restoredTop sz="94660"/>
  </p:normalViewPr>
  <p:slideViewPr>
    <p:cSldViewPr>
      <p:cViewPr>
        <p:scale>
          <a:sx n="96" d="100"/>
          <a:sy n="96" d="100"/>
        </p:scale>
        <p:origin x="-2142" y="-5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3376" y="1062990"/>
            <a:ext cx="3891597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6752" y="1920240"/>
            <a:ext cx="3204845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917" y="788670"/>
            <a:ext cx="1991582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7850" y="788670"/>
            <a:ext cx="1991582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39178" y="1295400"/>
            <a:ext cx="133350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78" y="3136607"/>
            <a:ext cx="4572000" cy="292735"/>
          </a:xfrm>
          <a:custGeom>
            <a:avLst/>
            <a:gdLst/>
            <a:ahLst/>
            <a:cxnLst/>
            <a:rect l="l" t="t" r="r" b="b"/>
            <a:pathLst>
              <a:path w="4572000" h="292735">
                <a:moveTo>
                  <a:pt x="4572000" y="0"/>
                </a:moveTo>
                <a:lnTo>
                  <a:pt x="0" y="0"/>
                </a:lnTo>
                <a:lnTo>
                  <a:pt x="0" y="292392"/>
                </a:lnTo>
                <a:lnTo>
                  <a:pt x="4572000" y="292392"/>
                </a:lnTo>
                <a:lnTo>
                  <a:pt x="4572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7378" y="52311"/>
            <a:ext cx="871664" cy="211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8" y="0"/>
            <a:ext cx="1794040" cy="4748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78" y="0"/>
            <a:ext cx="3238500" cy="1219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78" y="3136607"/>
            <a:ext cx="4572000" cy="292735"/>
          </a:xfrm>
          <a:custGeom>
            <a:avLst/>
            <a:gdLst/>
            <a:ahLst/>
            <a:cxnLst/>
            <a:rect l="l" t="t" r="r" b="b"/>
            <a:pathLst>
              <a:path w="4572000" h="292735">
                <a:moveTo>
                  <a:pt x="4572000" y="0"/>
                </a:moveTo>
                <a:lnTo>
                  <a:pt x="0" y="0"/>
                </a:lnTo>
                <a:lnTo>
                  <a:pt x="0" y="292392"/>
                </a:lnTo>
                <a:lnTo>
                  <a:pt x="4572000" y="292392"/>
                </a:lnTo>
                <a:lnTo>
                  <a:pt x="4572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6920" y="354266"/>
            <a:ext cx="1344508" cy="357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1F48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757" y="611758"/>
            <a:ext cx="3997325" cy="2039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6639" y="3188970"/>
            <a:ext cx="1465072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917" y="3188970"/>
            <a:ext cx="105302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6412" y="3188970"/>
            <a:ext cx="105302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warmuni@gmail.com" TargetMode="External"/><Relationship Id="rId5" Type="http://schemas.openxmlformats.org/officeDocument/2006/relationships/hyperlink" Target="http://www.swarm.ni.ac.rs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warm.ni.ac.rs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hyperlink" Target="http://www.swarm.ni.ac.rs/" TargetMode="External"/><Relationship Id="rId10" Type="http://schemas.openxmlformats.org/officeDocument/2006/relationships/image" Target="../media/image12.jpeg"/><Relationship Id="rId4" Type="http://schemas.openxmlformats.org/officeDocument/2006/relationships/image" Target="../media/image3.pn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jpe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eg"/><Relationship Id="rId5" Type="http://schemas.openxmlformats.org/officeDocument/2006/relationships/hyperlink" Target="http://www.swarm.ni.ac.rs/" TargetMode="External"/><Relationship Id="rId10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warm.ni.ac.rs/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hyperlink" Target="http://www.swarm.ni.ac.rs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82296"/>
            <a:ext cx="4131563" cy="3346704"/>
          </a:xfrm>
          <a:prstGeom prst="rect">
            <a:avLst/>
          </a:prstGeom>
          <a:blipFill>
            <a:blip r:embed="rId2" cstate="print"/>
            <a:srcRect/>
            <a:stretch>
              <a:fillRect l="-16254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478" y="2362187"/>
            <a:ext cx="3170936" cy="270715"/>
          </a:xfrm>
          <a:prstGeom prst="rect">
            <a:avLst/>
          </a:prstGeom>
          <a:solidFill>
            <a:srgbClr val="FFFFFF"/>
          </a:solidFill>
          <a:ln w="9534">
            <a:solidFill>
              <a:srgbClr val="2D74B5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48260" marR="19685" algn="ctr">
              <a:lnSpc>
                <a:spcPct val="112500"/>
              </a:lnSpc>
              <a:spcBef>
                <a:spcPts val="155"/>
              </a:spcBef>
            </a:pPr>
            <a:r>
              <a:rPr sz="500" spc="15" dirty="0">
                <a:latin typeface="Carlito"/>
                <a:cs typeface="Carlito"/>
              </a:rPr>
              <a:t>This </a:t>
            </a:r>
            <a:r>
              <a:rPr sz="500" spc="10" dirty="0">
                <a:latin typeface="Carlito"/>
                <a:cs typeface="Carlito"/>
              </a:rPr>
              <a:t>project has </a:t>
            </a:r>
            <a:r>
              <a:rPr sz="500" dirty="0">
                <a:latin typeface="Carlito"/>
                <a:cs typeface="Carlito"/>
              </a:rPr>
              <a:t>been </a:t>
            </a:r>
            <a:r>
              <a:rPr sz="500" spc="15" dirty="0">
                <a:latin typeface="Carlito"/>
                <a:cs typeface="Carlito"/>
              </a:rPr>
              <a:t>funded </a:t>
            </a:r>
            <a:r>
              <a:rPr sz="500" spc="10" dirty="0">
                <a:latin typeface="Carlito"/>
                <a:cs typeface="Carlito"/>
              </a:rPr>
              <a:t>with </a:t>
            </a:r>
            <a:r>
              <a:rPr sz="500" spc="20" dirty="0">
                <a:latin typeface="Carlito"/>
                <a:cs typeface="Carlito"/>
              </a:rPr>
              <a:t>support </a:t>
            </a:r>
            <a:r>
              <a:rPr sz="500" spc="5" dirty="0">
                <a:latin typeface="Carlito"/>
                <a:cs typeface="Carlito"/>
              </a:rPr>
              <a:t>from the European </a:t>
            </a:r>
            <a:r>
              <a:rPr sz="500" spc="30" dirty="0">
                <a:latin typeface="Carlito"/>
                <a:cs typeface="Carlito"/>
              </a:rPr>
              <a:t>Commission. </a:t>
            </a:r>
            <a:r>
              <a:rPr sz="500" spc="15" dirty="0">
                <a:latin typeface="Carlito"/>
                <a:cs typeface="Carlito"/>
              </a:rPr>
              <a:t>This </a:t>
            </a:r>
            <a:r>
              <a:rPr sz="500" spc="20" dirty="0">
                <a:latin typeface="Carlito"/>
                <a:cs typeface="Carlito"/>
              </a:rPr>
              <a:t>publication </a:t>
            </a:r>
            <a:r>
              <a:rPr sz="500" spc="-10" dirty="0">
                <a:latin typeface="Carlito"/>
                <a:cs typeface="Carlito"/>
              </a:rPr>
              <a:t>reflects </a:t>
            </a:r>
            <a:r>
              <a:rPr sz="500" spc="-20" dirty="0">
                <a:latin typeface="Carlito"/>
                <a:cs typeface="Carlito"/>
              </a:rPr>
              <a:t>the  </a:t>
            </a:r>
            <a:r>
              <a:rPr sz="500" spc="5" dirty="0">
                <a:latin typeface="Carlito"/>
                <a:cs typeface="Carlito"/>
              </a:rPr>
              <a:t>views </a:t>
            </a:r>
            <a:r>
              <a:rPr sz="500" spc="25" dirty="0">
                <a:latin typeface="Carlito"/>
                <a:cs typeface="Carlito"/>
              </a:rPr>
              <a:t>only </a:t>
            </a:r>
            <a:r>
              <a:rPr sz="500" spc="20" dirty="0">
                <a:latin typeface="Carlito"/>
                <a:cs typeface="Carlito"/>
              </a:rPr>
              <a:t>of </a:t>
            </a:r>
            <a:r>
              <a:rPr sz="500" spc="5" dirty="0">
                <a:latin typeface="Carlito"/>
                <a:cs typeface="Carlito"/>
              </a:rPr>
              <a:t>the author, </a:t>
            </a:r>
            <a:r>
              <a:rPr sz="500" spc="10" dirty="0">
                <a:latin typeface="Carlito"/>
                <a:cs typeface="Carlito"/>
              </a:rPr>
              <a:t>and </a:t>
            </a:r>
            <a:r>
              <a:rPr sz="500" spc="5" dirty="0">
                <a:latin typeface="Carlito"/>
                <a:cs typeface="Carlito"/>
              </a:rPr>
              <a:t>the </a:t>
            </a:r>
            <a:r>
              <a:rPr sz="500" spc="30" dirty="0">
                <a:latin typeface="Carlito"/>
                <a:cs typeface="Carlito"/>
              </a:rPr>
              <a:t>Commission </a:t>
            </a:r>
            <a:r>
              <a:rPr sz="500" spc="20" dirty="0">
                <a:latin typeface="Carlito"/>
                <a:cs typeface="Carlito"/>
              </a:rPr>
              <a:t>cannot </a:t>
            </a:r>
            <a:r>
              <a:rPr sz="500" spc="25" dirty="0">
                <a:latin typeface="Carlito"/>
                <a:cs typeface="Carlito"/>
              </a:rPr>
              <a:t>be </a:t>
            </a:r>
            <a:r>
              <a:rPr sz="500" spc="10" dirty="0">
                <a:latin typeface="Carlito"/>
                <a:cs typeface="Carlito"/>
              </a:rPr>
              <a:t>held </a:t>
            </a:r>
            <a:r>
              <a:rPr sz="500" spc="20" dirty="0">
                <a:latin typeface="Carlito"/>
                <a:cs typeface="Carlito"/>
              </a:rPr>
              <a:t>responsible </a:t>
            </a:r>
            <a:r>
              <a:rPr sz="500" spc="10" dirty="0">
                <a:latin typeface="Carlito"/>
                <a:cs typeface="Carlito"/>
              </a:rPr>
              <a:t>for any </a:t>
            </a:r>
            <a:r>
              <a:rPr sz="500" spc="25" dirty="0">
                <a:latin typeface="Carlito"/>
                <a:cs typeface="Carlito"/>
              </a:rPr>
              <a:t>use </a:t>
            </a:r>
            <a:r>
              <a:rPr sz="500" spc="20" dirty="0">
                <a:latin typeface="Carlito"/>
                <a:cs typeface="Carlito"/>
              </a:rPr>
              <a:t>which</a:t>
            </a:r>
            <a:r>
              <a:rPr sz="500" spc="55" dirty="0">
                <a:latin typeface="Carlito"/>
                <a:cs typeface="Carlito"/>
              </a:rPr>
              <a:t> </a:t>
            </a:r>
            <a:r>
              <a:rPr sz="500" spc="15" dirty="0">
                <a:latin typeface="Carlito"/>
                <a:cs typeface="Carlito"/>
              </a:rPr>
              <a:t>may </a:t>
            </a:r>
            <a:r>
              <a:rPr sz="500" spc="25" dirty="0">
                <a:latin typeface="Carlito"/>
                <a:cs typeface="Carlito"/>
              </a:rPr>
              <a:t>be</a:t>
            </a:r>
            <a:endParaRPr sz="500" dirty="0">
              <a:latin typeface="Carlito"/>
              <a:cs typeface="Carlito"/>
            </a:endParaRP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500" spc="20" dirty="0">
                <a:latin typeface="Carlito"/>
                <a:cs typeface="Carlito"/>
              </a:rPr>
              <a:t>made of </a:t>
            </a:r>
            <a:r>
              <a:rPr sz="500" spc="5" dirty="0">
                <a:latin typeface="Carlito"/>
                <a:cs typeface="Carlito"/>
              </a:rPr>
              <a:t>the </a:t>
            </a:r>
            <a:r>
              <a:rPr sz="500" spc="10" dirty="0">
                <a:latin typeface="Carlito"/>
                <a:cs typeface="Carlito"/>
              </a:rPr>
              <a:t>information contained</a:t>
            </a:r>
            <a:r>
              <a:rPr sz="500" spc="-40" dirty="0">
                <a:latin typeface="Carlito"/>
                <a:cs typeface="Carlito"/>
              </a:rPr>
              <a:t> </a:t>
            </a:r>
            <a:r>
              <a:rPr sz="500" spc="-5" dirty="0">
                <a:latin typeface="Carlito"/>
                <a:cs typeface="Carlito"/>
              </a:rPr>
              <a:t>therein.</a:t>
            </a:r>
            <a:endParaRPr sz="5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8953" y="819150"/>
            <a:ext cx="1562100" cy="333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61254" y="857313"/>
            <a:ext cx="131254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30" dirty="0">
                <a:solidFill>
                  <a:srgbClr val="375F92"/>
                </a:solidFill>
              </a:rPr>
              <a:t>SWARM</a:t>
            </a:r>
            <a:r>
              <a:rPr sz="1550" spc="-240" dirty="0">
                <a:solidFill>
                  <a:srgbClr val="375F92"/>
                </a:solidFill>
              </a:rPr>
              <a:t> </a:t>
            </a:r>
            <a:r>
              <a:rPr sz="1550" spc="-15" dirty="0">
                <a:solidFill>
                  <a:srgbClr val="375F92"/>
                </a:solidFill>
              </a:rPr>
              <a:t>project</a:t>
            </a:r>
            <a:endParaRPr sz="1550" dirty="0"/>
          </a:p>
        </p:txBody>
      </p:sp>
      <p:sp>
        <p:nvSpPr>
          <p:cNvPr id="6" name="object 6"/>
          <p:cNvSpPr txBox="1"/>
          <p:nvPr/>
        </p:nvSpPr>
        <p:spPr>
          <a:xfrm>
            <a:off x="712894" y="1347787"/>
            <a:ext cx="3144520" cy="1410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40970" algn="ctr">
              <a:lnSpc>
                <a:spcPct val="100000"/>
              </a:lnSpc>
              <a:spcBef>
                <a:spcPts val="100"/>
              </a:spcBef>
            </a:pPr>
            <a:r>
              <a:rPr lang="sr-Latn-RS" sz="900" spc="-10" dirty="0" smtClean="0">
                <a:solidFill>
                  <a:srgbClr val="375F92"/>
                </a:solidFill>
                <a:latin typeface="Arial"/>
                <a:cs typeface="Arial"/>
              </a:rPr>
              <a:t>Jelena Đokić</a:t>
            </a:r>
          </a:p>
          <a:p>
            <a:pPr algn="ctr" defTabSz="1371600">
              <a:lnSpc>
                <a:spcPct val="100000"/>
              </a:lnSpc>
              <a:spcBef>
                <a:spcPts val="150"/>
              </a:spcBef>
            </a:pPr>
            <a:r>
              <a:rPr lang="sr-Latn-RS" sz="900" spc="-10" dirty="0" smtClean="0">
                <a:solidFill>
                  <a:srgbClr val="375F92"/>
                </a:solidFill>
                <a:latin typeface="Arial"/>
                <a:cs typeface="Arial"/>
              </a:rPr>
              <a:t>UPKM</a:t>
            </a:r>
            <a:endParaRPr lang="en-US" sz="900" spc="-10" dirty="0" smtClean="0">
              <a:solidFill>
                <a:srgbClr val="375F92"/>
              </a:solidFill>
              <a:latin typeface="Arial"/>
              <a:cs typeface="Arial"/>
            </a:endParaRPr>
          </a:p>
          <a:p>
            <a:pPr algn="ctr" defTabSz="1371600">
              <a:lnSpc>
                <a:spcPct val="100000"/>
              </a:lnSpc>
              <a:spcBef>
                <a:spcPts val="150"/>
              </a:spcBef>
            </a:pPr>
            <a:r>
              <a:rPr lang="en-US" sz="900" b="1" dirty="0" smtClean="0"/>
              <a:t>Cluster </a:t>
            </a:r>
            <a:r>
              <a:rPr lang="en-US" sz="900" b="1" dirty="0" smtClean="0"/>
              <a:t>Meeting on `Impact of Erasmus+ CBHE projects on reform and modernization of Higher Education system in Kosovo`</a:t>
            </a:r>
          </a:p>
          <a:p>
            <a:pPr algn="ctr" defTabSz="1371600">
              <a:lnSpc>
                <a:spcPct val="100000"/>
              </a:lnSpc>
              <a:spcBef>
                <a:spcPts val="150"/>
              </a:spcBef>
            </a:pPr>
            <a:r>
              <a:rPr lang="en-US" sz="900" dirty="0" smtClean="0"/>
              <a:t> </a:t>
            </a:r>
            <a:r>
              <a:rPr lang="en-US" sz="900" b="1" dirty="0" smtClean="0"/>
              <a:t>3rd December 2020 </a:t>
            </a:r>
            <a:r>
              <a:rPr lang="en-US" sz="900" dirty="0" smtClean="0"/>
              <a:t> </a:t>
            </a:r>
            <a:r>
              <a:rPr lang="en-US" sz="900" dirty="0" err="1" smtClean="0"/>
              <a:t>Prishtina</a:t>
            </a:r>
            <a:r>
              <a:rPr lang="en-US" sz="900" dirty="0" smtClean="0"/>
              <a:t>.</a:t>
            </a:r>
            <a:endParaRPr lang="sr-Latn-RS" sz="9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R="140970" algn="ctr">
              <a:lnSpc>
                <a:spcPct val="100000"/>
              </a:lnSpc>
              <a:spcBef>
                <a:spcPts val="100"/>
              </a:spcBef>
            </a:pP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4808" y="358457"/>
            <a:ext cx="1983105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20" dirty="0"/>
              <a:t>Basic</a:t>
            </a:r>
            <a:r>
              <a:rPr spc="-285" dirty="0"/>
              <a:t> </a:t>
            </a:r>
            <a:r>
              <a:rPr spc="-40" dirty="0"/>
              <a:t>Information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78" y="0"/>
            <a:ext cx="1794510" cy="474980"/>
            <a:chOff x="678" y="0"/>
            <a:chExt cx="1794510" cy="474980"/>
          </a:xfrm>
        </p:grpSpPr>
        <p:sp>
          <p:nvSpPr>
            <p:cNvPr id="4" name="object 4"/>
            <p:cNvSpPr/>
            <p:nvPr/>
          </p:nvSpPr>
          <p:spPr>
            <a:xfrm>
              <a:off x="267378" y="52311"/>
              <a:ext cx="871664" cy="2119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" y="0"/>
              <a:ext cx="1794040" cy="474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08" y="3145789"/>
            <a:ext cx="3010492" cy="2749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10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 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05200" y="3086100"/>
            <a:ext cx="1066800" cy="13914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www.swarm.ni.ac.rs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903" y="694181"/>
            <a:ext cx="947419" cy="5600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just">
              <a:lnSpc>
                <a:spcPct val="110300"/>
              </a:lnSpc>
              <a:spcBef>
                <a:spcPts val="135"/>
              </a:spcBef>
            </a:pP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Contract</a:t>
            </a:r>
            <a:r>
              <a:rPr sz="1050" spc="-1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001F5F"/>
                </a:solidFill>
                <a:latin typeface="Arial"/>
                <a:cs typeface="Arial"/>
              </a:rPr>
              <a:t>number  </a:t>
            </a: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Project </a:t>
            </a: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acronym  </a:t>
            </a: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Project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80" dirty="0">
                <a:solidFill>
                  <a:srgbClr val="001F5F"/>
                </a:solidFill>
                <a:latin typeface="Arial"/>
                <a:cs typeface="Arial"/>
              </a:rPr>
              <a:t>name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3408" y="694181"/>
            <a:ext cx="2847975" cy="2161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9120">
              <a:lnSpc>
                <a:spcPct val="113300"/>
              </a:lnSpc>
              <a:spcBef>
                <a:spcPts val="100"/>
              </a:spcBef>
            </a:pPr>
            <a:r>
              <a:rPr sz="1050" spc="-110" dirty="0">
                <a:solidFill>
                  <a:srgbClr val="001F5F"/>
                </a:solidFill>
                <a:latin typeface="Arial"/>
                <a:cs typeface="Arial"/>
              </a:rPr>
              <a:t>597888-EPP-1-2018-1-RS-EPPKA2-CBHE-JP  </a:t>
            </a:r>
            <a:r>
              <a:rPr sz="1050" spc="-150" dirty="0">
                <a:solidFill>
                  <a:srgbClr val="001F5F"/>
                </a:solidFill>
                <a:latin typeface="Arial"/>
                <a:cs typeface="Arial"/>
              </a:rPr>
              <a:t>SWARM</a:t>
            </a:r>
            <a:endParaRPr sz="1050">
              <a:latin typeface="Arial"/>
              <a:cs typeface="Arial"/>
            </a:endParaRPr>
          </a:p>
          <a:p>
            <a:pPr marL="12700" marR="5080">
              <a:lnSpc>
                <a:spcPts val="1130"/>
              </a:lnSpc>
              <a:spcBef>
                <a:spcPts val="235"/>
              </a:spcBef>
              <a:tabLst>
                <a:tab pos="927735" algn="l"/>
                <a:tab pos="1385570" algn="l"/>
                <a:tab pos="1843405" algn="l"/>
                <a:tab pos="2301240" algn="l"/>
              </a:tabLst>
            </a:pPr>
            <a:r>
              <a:rPr sz="1050" i="1" spc="-55" dirty="0">
                <a:solidFill>
                  <a:srgbClr val="001F5F"/>
                </a:solidFill>
                <a:latin typeface="Trebuchet MS"/>
                <a:cs typeface="Trebuchet MS"/>
              </a:rPr>
              <a:t>Strengthening </a:t>
            </a:r>
            <a:r>
              <a:rPr sz="1050" i="1" spc="-85" dirty="0">
                <a:solidFill>
                  <a:srgbClr val="001F5F"/>
                </a:solidFill>
                <a:latin typeface="Trebuchet MS"/>
                <a:cs typeface="Trebuchet MS"/>
              </a:rPr>
              <a:t>of </a:t>
            </a:r>
            <a:r>
              <a:rPr sz="1050" i="1" spc="-55" dirty="0">
                <a:solidFill>
                  <a:srgbClr val="001F5F"/>
                </a:solidFill>
                <a:latin typeface="Trebuchet MS"/>
                <a:cs typeface="Trebuchet MS"/>
              </a:rPr>
              <a:t>master </a:t>
            </a:r>
            <a:r>
              <a:rPr sz="1050" i="1" spc="-65" dirty="0">
                <a:solidFill>
                  <a:srgbClr val="001F5F"/>
                </a:solidFill>
                <a:latin typeface="Trebuchet MS"/>
                <a:cs typeface="Trebuchet MS"/>
              </a:rPr>
              <a:t>curricula </a:t>
            </a:r>
            <a:r>
              <a:rPr sz="1050" i="1" spc="-75" dirty="0">
                <a:solidFill>
                  <a:srgbClr val="001F5F"/>
                </a:solidFill>
                <a:latin typeface="Trebuchet MS"/>
                <a:cs typeface="Trebuchet MS"/>
              </a:rPr>
              <a:t>in </a:t>
            </a:r>
            <a:r>
              <a:rPr sz="1050" i="1" spc="-50" dirty="0">
                <a:solidFill>
                  <a:srgbClr val="001F5F"/>
                </a:solidFill>
                <a:latin typeface="Trebuchet MS"/>
                <a:cs typeface="Trebuchet MS"/>
              </a:rPr>
              <a:t>water </a:t>
            </a:r>
            <a:r>
              <a:rPr sz="1050" i="1" spc="-55" dirty="0">
                <a:solidFill>
                  <a:srgbClr val="001F5F"/>
                </a:solidFill>
                <a:latin typeface="Trebuchet MS"/>
                <a:cs typeface="Trebuchet MS"/>
              </a:rPr>
              <a:t>resources  </a:t>
            </a:r>
            <a:r>
              <a:rPr sz="1050" i="1" spc="-45" dirty="0">
                <a:solidFill>
                  <a:srgbClr val="001F5F"/>
                </a:solidFill>
                <a:latin typeface="Trebuchet MS"/>
                <a:cs typeface="Trebuchet MS"/>
              </a:rPr>
              <a:t>management 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for </a:t>
            </a:r>
            <a:r>
              <a:rPr sz="1050" i="1" spc="-60" dirty="0">
                <a:solidFill>
                  <a:srgbClr val="001F5F"/>
                </a:solidFill>
                <a:latin typeface="Trebuchet MS"/>
                <a:cs typeface="Trebuchet MS"/>
              </a:rPr>
              <a:t>the Western </a:t>
            </a:r>
            <a:r>
              <a:rPr sz="1050" i="1" spc="-65" dirty="0">
                <a:solidFill>
                  <a:srgbClr val="001F5F"/>
                </a:solidFill>
                <a:latin typeface="Trebuchet MS"/>
                <a:cs typeface="Trebuchet MS"/>
              </a:rPr>
              <a:t>Balkans </a:t>
            </a:r>
            <a:r>
              <a:rPr sz="1050" i="1" spc="-50" dirty="0">
                <a:solidFill>
                  <a:srgbClr val="001F5F"/>
                </a:solidFill>
                <a:latin typeface="Trebuchet MS"/>
                <a:cs typeface="Trebuchet MS"/>
              </a:rPr>
              <a:t>HEIs </a:t>
            </a:r>
            <a:r>
              <a:rPr sz="1050" i="1" spc="-40" dirty="0">
                <a:solidFill>
                  <a:srgbClr val="001F5F"/>
                </a:solidFill>
                <a:latin typeface="Trebuchet MS"/>
                <a:cs typeface="Trebuchet MS"/>
              </a:rPr>
              <a:t>and  </a:t>
            </a:r>
            <a:r>
              <a:rPr sz="1050" i="1" spc="-70" dirty="0">
                <a:solidFill>
                  <a:srgbClr val="001F5F"/>
                </a:solidFill>
                <a:latin typeface="Trebuchet MS"/>
                <a:cs typeface="Trebuchet MS"/>
              </a:rPr>
              <a:t>stakeholders</a:t>
            </a:r>
            <a:r>
              <a:rPr sz="1050" i="1" spc="-16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050" i="1" dirty="0">
                <a:solidFill>
                  <a:srgbClr val="001F5F"/>
                </a:solidFill>
                <a:latin typeface="Trebuchet MS"/>
                <a:cs typeface="Trebuchet MS"/>
              </a:rPr>
              <a:t>	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050" i="1" dirty="0">
                <a:solidFill>
                  <a:srgbClr val="001F5F"/>
                </a:solidFill>
                <a:latin typeface="Trebuchet MS"/>
                <a:cs typeface="Trebuchet MS"/>
              </a:rPr>
              <a:t>	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050" i="1" dirty="0">
                <a:solidFill>
                  <a:srgbClr val="001F5F"/>
                </a:solidFill>
                <a:latin typeface="Trebuchet MS"/>
                <a:cs typeface="Trebuchet MS"/>
              </a:rPr>
              <a:t>	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r>
              <a:rPr sz="1050" i="1" dirty="0">
                <a:solidFill>
                  <a:srgbClr val="001F5F"/>
                </a:solidFill>
                <a:latin typeface="Trebuchet MS"/>
                <a:cs typeface="Trebuchet MS"/>
              </a:rPr>
              <a:t>	</a:t>
            </a: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15th 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</a:rPr>
              <a:t>November 2018 </a:t>
            </a:r>
            <a:r>
              <a:rPr sz="1050" spc="-30" dirty="0">
                <a:solidFill>
                  <a:srgbClr val="001F5F"/>
                </a:solidFill>
                <a:latin typeface="Arial"/>
                <a:cs typeface="Arial"/>
              </a:rPr>
              <a:t>- 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14th 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</a:rPr>
              <a:t>November</a:t>
            </a:r>
            <a:r>
              <a:rPr sz="1050" spc="-1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2021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95" dirty="0">
                <a:solidFill>
                  <a:srgbClr val="001F5F"/>
                </a:solidFill>
                <a:latin typeface="Arial"/>
                <a:cs typeface="Arial"/>
              </a:rPr>
              <a:t>Erasmus+ 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</a:rPr>
              <a:t>Call </a:t>
            </a:r>
            <a:r>
              <a:rPr sz="1050" spc="-15" dirty="0">
                <a:solidFill>
                  <a:srgbClr val="001F5F"/>
                </a:solidFill>
                <a:latin typeface="Arial"/>
                <a:cs typeface="Arial"/>
              </a:rPr>
              <a:t>for </a:t>
            </a:r>
            <a:r>
              <a:rPr sz="1050" spc="-80" dirty="0">
                <a:solidFill>
                  <a:srgbClr val="001F5F"/>
                </a:solidFill>
                <a:latin typeface="Arial"/>
                <a:cs typeface="Arial"/>
              </a:rPr>
              <a:t>Proposals</a:t>
            </a:r>
            <a:r>
              <a:rPr sz="1050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EAC/A05/2017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931,289.00</a:t>
            </a:r>
            <a:r>
              <a:rPr sz="1050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</a:rPr>
              <a:t>€</a:t>
            </a:r>
            <a:endParaRPr sz="1050">
              <a:latin typeface="Arial"/>
              <a:cs typeface="Arial"/>
            </a:endParaRPr>
          </a:p>
          <a:p>
            <a:pPr marL="12700" marR="842010">
              <a:lnSpc>
                <a:spcPct val="119200"/>
              </a:lnSpc>
              <a:spcBef>
                <a:spcPts val="75"/>
              </a:spcBef>
            </a:pPr>
            <a:r>
              <a:rPr sz="1050" spc="-45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50" spc="-2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50" spc="-70" dirty="0">
                <a:solidFill>
                  <a:srgbClr val="001F5F"/>
                </a:solidFill>
                <a:latin typeface="Arial"/>
                <a:cs typeface="Arial"/>
              </a:rPr>
              <a:t>Niš, </a:t>
            </a:r>
            <a:r>
              <a:rPr sz="1050" spc="-80" dirty="0">
                <a:solidFill>
                  <a:srgbClr val="001F5F"/>
                </a:solidFill>
                <a:latin typeface="Arial"/>
                <a:cs typeface="Arial"/>
              </a:rPr>
              <a:t>Serbia  </a:t>
            </a:r>
            <a:r>
              <a:rPr sz="1050" spc="-40" dirty="0">
                <a:solidFill>
                  <a:srgbClr val="001F5F"/>
                </a:solidFill>
                <a:latin typeface="Arial"/>
                <a:cs typeface="Arial"/>
              </a:rPr>
              <a:t>Univerzitetski </a:t>
            </a:r>
            <a:r>
              <a:rPr sz="1050" dirty="0">
                <a:solidFill>
                  <a:srgbClr val="001F5F"/>
                </a:solidFill>
                <a:latin typeface="Arial"/>
                <a:cs typeface="Arial"/>
              </a:rPr>
              <a:t>trg </a:t>
            </a:r>
            <a:r>
              <a:rPr sz="1050" spc="-50" dirty="0">
                <a:solidFill>
                  <a:srgbClr val="001F5F"/>
                </a:solidFill>
                <a:latin typeface="Arial"/>
                <a:cs typeface="Arial"/>
              </a:rPr>
              <a:t>2,</a:t>
            </a:r>
            <a:r>
              <a:rPr sz="1050" spc="-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</a:rPr>
              <a:t>18000 </a:t>
            </a:r>
            <a:r>
              <a:rPr sz="1050" spc="-75" dirty="0">
                <a:solidFill>
                  <a:srgbClr val="001F5F"/>
                </a:solidFill>
                <a:latin typeface="Arial"/>
                <a:cs typeface="Arial"/>
              </a:rPr>
              <a:t>Niš, </a:t>
            </a:r>
            <a:r>
              <a:rPr sz="1050" spc="-80" dirty="0">
                <a:solidFill>
                  <a:srgbClr val="001F5F"/>
                </a:solidFill>
                <a:latin typeface="Arial"/>
                <a:cs typeface="Arial"/>
              </a:rPr>
              <a:t>Serbia  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  <a:hlinkClick r:id="rId5"/>
              </a:rPr>
              <a:t>www.swarm.ni.ac.rs 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  <a:hlinkClick r:id="rId6"/>
              </a:rPr>
              <a:t>swarmuni@gmail.com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607" y="1211198"/>
            <a:ext cx="55880" cy="32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95"/>
              </a:lnSpc>
              <a:spcBef>
                <a:spcPts val="100"/>
              </a:spcBef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ts val="1190"/>
              </a:lnSpc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7738" y="1211198"/>
            <a:ext cx="55880" cy="32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95"/>
              </a:lnSpc>
              <a:spcBef>
                <a:spcPts val="100"/>
              </a:spcBef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ts val="1190"/>
              </a:lnSpc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5573" y="1211198"/>
            <a:ext cx="55880" cy="32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95"/>
              </a:lnSpc>
              <a:spcBef>
                <a:spcPts val="100"/>
              </a:spcBef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  <a:p>
            <a:pPr marL="12700">
              <a:lnSpc>
                <a:spcPts val="1190"/>
              </a:lnSpc>
            </a:pPr>
            <a:r>
              <a:rPr sz="1050" i="1" spc="-80" dirty="0">
                <a:solidFill>
                  <a:srgbClr val="001F5F"/>
                </a:solidFill>
                <a:latin typeface="Trebuchet MS"/>
                <a:cs typeface="Trebuchet MS"/>
              </a:rPr>
              <a:t> 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903" y="1524090"/>
            <a:ext cx="903605" cy="7594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13199"/>
              </a:lnSpc>
              <a:spcBef>
                <a:spcPts val="20"/>
              </a:spcBef>
            </a:pP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Project</a:t>
            </a:r>
            <a:r>
              <a:rPr sz="1050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35" dirty="0">
                <a:solidFill>
                  <a:srgbClr val="001F5F"/>
                </a:solidFill>
                <a:latin typeface="Arial"/>
                <a:cs typeface="Arial"/>
              </a:rPr>
              <a:t>duration  </a:t>
            </a:r>
            <a:r>
              <a:rPr sz="1050" spc="-50" dirty="0">
                <a:solidFill>
                  <a:srgbClr val="001F5F"/>
                </a:solidFill>
                <a:latin typeface="Arial"/>
                <a:cs typeface="Arial"/>
              </a:rPr>
              <a:t>Programme  </a:t>
            </a:r>
            <a:r>
              <a:rPr sz="1050" spc="-35" dirty="0">
                <a:solidFill>
                  <a:srgbClr val="001F5F"/>
                </a:solidFill>
                <a:latin typeface="Arial"/>
                <a:cs typeface="Arial"/>
              </a:rPr>
              <a:t>Total</a:t>
            </a:r>
            <a:r>
              <a:rPr sz="105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65" dirty="0">
                <a:solidFill>
                  <a:srgbClr val="001F5F"/>
                </a:solidFill>
                <a:latin typeface="Arial"/>
                <a:cs typeface="Arial"/>
              </a:rPr>
              <a:t>cost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050" spc="-35" dirty="0">
                <a:solidFill>
                  <a:srgbClr val="001F5F"/>
                </a:solidFill>
                <a:latin typeface="Arial"/>
                <a:cs typeface="Arial"/>
              </a:rPr>
              <a:t>Coordinator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9903" y="2448823"/>
            <a:ext cx="862330" cy="40703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Project</a:t>
            </a:r>
            <a:r>
              <a:rPr sz="1050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</a:rPr>
              <a:t>website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050" spc="-25" dirty="0">
                <a:solidFill>
                  <a:srgbClr val="001F5F"/>
                </a:solidFill>
                <a:latin typeface="Arial"/>
                <a:cs typeface="Arial"/>
              </a:rPr>
              <a:t>Project</a:t>
            </a:r>
            <a:r>
              <a:rPr sz="105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spc="-55" dirty="0">
                <a:solidFill>
                  <a:srgbClr val="001F5F"/>
                </a:solidFill>
                <a:latin typeface="Arial"/>
                <a:cs typeface="Arial"/>
              </a:rPr>
              <a:t>e-mail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7658" y="354266"/>
            <a:ext cx="2106930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90" smtClean="0"/>
              <a:t>Objectives</a:t>
            </a:r>
            <a:endParaRPr spc="-90" dirty="0"/>
          </a:p>
        </p:txBody>
      </p:sp>
      <p:grpSp>
        <p:nvGrpSpPr>
          <p:cNvPr id="3" name="object 3"/>
          <p:cNvGrpSpPr/>
          <p:nvPr/>
        </p:nvGrpSpPr>
        <p:grpSpPr>
          <a:xfrm>
            <a:off x="678" y="0"/>
            <a:ext cx="1794510" cy="474980"/>
            <a:chOff x="678" y="0"/>
            <a:chExt cx="1794510" cy="474980"/>
          </a:xfrm>
        </p:grpSpPr>
        <p:sp>
          <p:nvSpPr>
            <p:cNvPr id="4" name="object 4"/>
            <p:cNvSpPr/>
            <p:nvPr/>
          </p:nvSpPr>
          <p:spPr>
            <a:xfrm>
              <a:off x="267378" y="52311"/>
              <a:ext cx="871664" cy="2119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" y="0"/>
              <a:ext cx="1794040" cy="474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08" y="3141281"/>
            <a:ext cx="3239092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05200" y="3238500"/>
            <a:ext cx="991659" cy="13914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ww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s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</a:t>
            </a:r>
            <a:r>
              <a:rPr sz="800" spc="-1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a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r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m.n</a:t>
            </a:r>
            <a:r>
              <a:rPr sz="800" spc="4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i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-1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a</a:t>
            </a:r>
            <a:r>
              <a:rPr sz="800" spc="3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c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r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s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903" y="711200"/>
            <a:ext cx="4285615" cy="239616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algn="just">
              <a:lnSpc>
                <a:spcPct val="103899"/>
              </a:lnSpc>
              <a:spcBef>
                <a:spcPts val="65"/>
              </a:spcBef>
              <a:buFont typeface="Wingdings"/>
              <a:buChar char=""/>
              <a:tabLst>
                <a:tab pos="184785" algn="l"/>
              </a:tabLst>
            </a:pPr>
            <a:r>
              <a:rPr lang="en-US" sz="1200" spc="-90" dirty="0" smtClean="0">
                <a:solidFill>
                  <a:schemeClr val="tx2"/>
                </a:solidFill>
                <a:latin typeface="Arial"/>
                <a:cs typeface="Arial"/>
              </a:rPr>
              <a:t>Overall Objective: Education</a:t>
            </a:r>
            <a:r>
              <a:rPr lang="en-US" sz="1200" spc="-22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Arial"/>
                <a:cs typeface="Arial"/>
              </a:rPr>
              <a:t>of</a:t>
            </a:r>
            <a:r>
              <a:rPr lang="en-US" sz="1200" spc="-29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55" dirty="0" smtClean="0">
                <a:solidFill>
                  <a:schemeClr val="tx2"/>
                </a:solidFill>
                <a:latin typeface="Arial"/>
                <a:cs typeface="Arial"/>
              </a:rPr>
              <a:t>experts</a:t>
            </a:r>
            <a:r>
              <a:rPr lang="en-US" sz="1200" spc="-13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25" dirty="0" smtClean="0">
                <a:solidFill>
                  <a:schemeClr val="tx2"/>
                </a:solidFill>
                <a:latin typeface="Arial"/>
                <a:cs typeface="Arial"/>
              </a:rPr>
              <a:t>for</a:t>
            </a:r>
            <a:r>
              <a:rPr lang="en-US" sz="1200" spc="-30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40" dirty="0" smtClean="0">
                <a:solidFill>
                  <a:schemeClr val="tx2"/>
                </a:solidFill>
                <a:latin typeface="Arial"/>
                <a:cs typeface="Arial"/>
              </a:rPr>
              <a:t>water</a:t>
            </a:r>
            <a:r>
              <a:rPr lang="en-US" sz="1200" spc="-229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105" dirty="0" smtClean="0">
                <a:solidFill>
                  <a:schemeClr val="tx2"/>
                </a:solidFill>
                <a:latin typeface="Arial"/>
                <a:cs typeface="Arial"/>
              </a:rPr>
              <a:t>resources  management </a:t>
            </a:r>
            <a:r>
              <a:rPr lang="en-US" sz="1200" spc="-50" dirty="0" smtClean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lang="en-US" sz="1200" spc="-45" dirty="0" smtClean="0">
                <a:solidFill>
                  <a:schemeClr val="tx2"/>
                </a:solidFill>
                <a:latin typeface="Arial"/>
                <a:cs typeface="Arial"/>
              </a:rPr>
              <a:t>the </a:t>
            </a:r>
            <a:r>
              <a:rPr lang="en-US" sz="1200" spc="-90" dirty="0" smtClean="0">
                <a:solidFill>
                  <a:schemeClr val="tx2"/>
                </a:solidFill>
                <a:latin typeface="Arial"/>
                <a:cs typeface="Arial"/>
              </a:rPr>
              <a:t>Western </a:t>
            </a:r>
            <a:r>
              <a:rPr lang="en-US" sz="1200" spc="-145" dirty="0" smtClean="0">
                <a:solidFill>
                  <a:schemeClr val="tx2"/>
                </a:solidFill>
                <a:latin typeface="Arial"/>
                <a:cs typeface="Arial"/>
              </a:rPr>
              <a:t>Balkans </a:t>
            </a:r>
            <a:r>
              <a:rPr lang="en-US" sz="1200" spc="-125" dirty="0" smtClean="0">
                <a:solidFill>
                  <a:schemeClr val="tx2"/>
                </a:solidFill>
                <a:latin typeface="Arial"/>
                <a:cs typeface="Arial"/>
              </a:rPr>
              <a:t>(WB)  </a:t>
            </a:r>
            <a:r>
              <a:rPr lang="en-US" sz="1200" spc="-10" dirty="0" smtClean="0">
                <a:solidFill>
                  <a:schemeClr val="tx2"/>
                </a:solidFill>
                <a:latin typeface="Arial"/>
                <a:cs typeface="Arial"/>
              </a:rPr>
              <a:t>in</a:t>
            </a:r>
            <a:r>
              <a:rPr lang="en-US" sz="1200" spc="-9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35" dirty="0" smtClean="0">
                <a:solidFill>
                  <a:schemeClr val="tx2"/>
                </a:solidFill>
                <a:latin typeface="Arial"/>
                <a:cs typeface="Arial"/>
              </a:rPr>
              <a:t>line</a:t>
            </a:r>
            <a:r>
              <a:rPr lang="en-US" sz="1200" spc="-19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10" dirty="0" smtClean="0">
                <a:solidFill>
                  <a:schemeClr val="tx2"/>
                </a:solidFill>
                <a:latin typeface="Arial"/>
                <a:cs typeface="Arial"/>
              </a:rPr>
              <a:t>with</a:t>
            </a:r>
            <a:r>
              <a:rPr lang="en-US" sz="1200" spc="-23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20" dirty="0" smtClean="0">
                <a:solidFill>
                  <a:schemeClr val="tx2"/>
                </a:solidFill>
                <a:latin typeface="Arial"/>
                <a:cs typeface="Arial"/>
              </a:rPr>
              <a:t>the</a:t>
            </a:r>
            <a:r>
              <a:rPr lang="en-US" sz="1200" spc="-19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60" dirty="0" smtClean="0">
                <a:solidFill>
                  <a:schemeClr val="tx2"/>
                </a:solidFill>
                <a:latin typeface="Arial"/>
                <a:cs typeface="Arial"/>
              </a:rPr>
              <a:t>national</a:t>
            </a:r>
            <a:r>
              <a:rPr lang="en-US" sz="1200" spc="-22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70" dirty="0" smtClean="0">
                <a:solidFill>
                  <a:schemeClr val="tx2"/>
                </a:solidFill>
                <a:latin typeface="Arial"/>
                <a:cs typeface="Arial"/>
              </a:rPr>
              <a:t>and</a:t>
            </a:r>
            <a:r>
              <a:rPr lang="en-US" sz="1200" spc="-235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195" dirty="0" smtClean="0">
                <a:solidFill>
                  <a:schemeClr val="tx2"/>
                </a:solidFill>
                <a:latin typeface="Arial"/>
                <a:cs typeface="Arial"/>
              </a:rPr>
              <a:t>EU</a:t>
            </a:r>
            <a:r>
              <a:rPr lang="en-US" sz="1200" spc="-22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spc="-70" dirty="0" smtClean="0">
                <a:solidFill>
                  <a:schemeClr val="tx2"/>
                </a:solidFill>
                <a:latin typeface="Arial"/>
                <a:cs typeface="Arial"/>
              </a:rPr>
              <a:t>policies.</a:t>
            </a:r>
            <a:endParaRPr lang="en-US" sz="12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03899"/>
              </a:lnSpc>
              <a:spcBef>
                <a:spcPts val="65"/>
              </a:spcBef>
              <a:buFont typeface="Wingdings"/>
              <a:buChar char=""/>
              <a:tabLst>
                <a:tab pos="184785" algn="l"/>
              </a:tabLst>
            </a:pPr>
            <a:r>
              <a:rPr sz="1250" spc="-45" smtClean="0">
                <a:solidFill>
                  <a:schemeClr val="tx2"/>
                </a:solidFill>
                <a:latin typeface="Arial"/>
                <a:cs typeface="Arial"/>
              </a:rPr>
              <a:t>Improve </a:t>
            </a:r>
            <a:r>
              <a:rPr sz="1250" dirty="0">
                <a:solidFill>
                  <a:schemeClr val="tx2"/>
                </a:solidFill>
                <a:latin typeface="Arial"/>
                <a:cs typeface="Arial"/>
              </a:rPr>
              <a:t>the </a:t>
            </a:r>
            <a:r>
              <a:rPr sz="1250" spc="-40" dirty="0">
                <a:solidFill>
                  <a:schemeClr val="tx2"/>
                </a:solidFill>
                <a:latin typeface="Arial"/>
                <a:cs typeface="Arial"/>
              </a:rPr>
              <a:t>level </a:t>
            </a:r>
            <a:r>
              <a:rPr sz="1250" spc="5" dirty="0">
                <a:solidFill>
                  <a:schemeClr val="tx2"/>
                </a:solidFill>
                <a:latin typeface="Arial"/>
                <a:cs typeface="Arial"/>
              </a:rPr>
              <a:t>of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competencies and </a:t>
            </a:r>
            <a:r>
              <a:rPr sz="1250" spc="-60" dirty="0">
                <a:solidFill>
                  <a:schemeClr val="tx2"/>
                </a:solidFill>
                <a:latin typeface="Arial"/>
                <a:cs typeface="Arial"/>
              </a:rPr>
              <a:t>skills </a:t>
            </a:r>
            <a:r>
              <a:rPr sz="1250" spc="-10" dirty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sz="1250" spc="-105" dirty="0">
                <a:solidFill>
                  <a:schemeClr val="tx2"/>
                </a:solidFill>
                <a:latin typeface="Arial"/>
                <a:cs typeface="Arial"/>
              </a:rPr>
              <a:t>WB </a:t>
            </a:r>
            <a:r>
              <a:rPr sz="1250" spc="-130" dirty="0">
                <a:solidFill>
                  <a:schemeClr val="tx2"/>
                </a:solidFill>
                <a:latin typeface="Arial"/>
                <a:cs typeface="Arial"/>
              </a:rPr>
              <a:t>HEIs </a:t>
            </a:r>
            <a:r>
              <a:rPr sz="1250" spc="-114" dirty="0">
                <a:solidFill>
                  <a:schemeClr val="tx2"/>
                </a:solidFill>
                <a:latin typeface="Arial"/>
                <a:cs typeface="Arial"/>
              </a:rPr>
              <a:t>by  </a:t>
            </a:r>
            <a:r>
              <a:rPr sz="1250" spc="-40" dirty="0">
                <a:solidFill>
                  <a:schemeClr val="tx2"/>
                </a:solidFill>
                <a:latin typeface="Arial"/>
                <a:cs typeface="Arial"/>
              </a:rPr>
              <a:t>developing </a:t>
            </a:r>
            <a:r>
              <a:rPr sz="1250" spc="-50" dirty="0">
                <a:solidFill>
                  <a:schemeClr val="tx2"/>
                </a:solidFill>
                <a:latin typeface="Arial"/>
                <a:cs typeface="Arial"/>
              </a:rPr>
              <a:t>new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and </a:t>
            </a:r>
            <a:r>
              <a:rPr sz="1250" spc="-20" dirty="0">
                <a:solidFill>
                  <a:schemeClr val="tx2"/>
                </a:solidFill>
                <a:latin typeface="Arial"/>
                <a:cs typeface="Arial"/>
              </a:rPr>
              <a:t>innovative </a:t>
            </a:r>
            <a:r>
              <a:rPr sz="1250" spc="-45" dirty="0">
                <a:solidFill>
                  <a:schemeClr val="tx2"/>
                </a:solidFill>
                <a:latin typeface="Arial"/>
                <a:cs typeface="Arial"/>
              </a:rPr>
              <a:t>master </a:t>
            </a:r>
            <a:r>
              <a:rPr sz="1250" spc="-50" dirty="0">
                <a:solidFill>
                  <a:schemeClr val="tx2"/>
                </a:solidFill>
                <a:latin typeface="Arial"/>
                <a:cs typeface="Arial"/>
              </a:rPr>
              <a:t>programmes </a:t>
            </a:r>
            <a:r>
              <a:rPr sz="1250" spc="-10" dirty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sz="1250" dirty="0">
                <a:solidFill>
                  <a:schemeClr val="tx2"/>
                </a:solidFill>
                <a:latin typeface="Arial"/>
                <a:cs typeface="Arial"/>
              </a:rPr>
              <a:t>the </a:t>
            </a:r>
            <a:r>
              <a:rPr sz="1250" spc="-15" dirty="0">
                <a:solidFill>
                  <a:schemeClr val="tx2"/>
                </a:solidFill>
                <a:latin typeface="Arial"/>
                <a:cs typeface="Arial"/>
              </a:rPr>
              <a:t>field  </a:t>
            </a:r>
            <a:r>
              <a:rPr sz="1250" spc="5" dirty="0">
                <a:solidFill>
                  <a:schemeClr val="tx2"/>
                </a:solidFill>
                <a:latin typeface="Arial"/>
                <a:cs typeface="Arial"/>
              </a:rPr>
              <a:t>of </a:t>
            </a:r>
            <a:r>
              <a:rPr sz="1250" spc="-20" dirty="0">
                <a:solidFill>
                  <a:schemeClr val="tx2"/>
                </a:solidFill>
                <a:latin typeface="Arial"/>
                <a:cs typeface="Arial"/>
              </a:rPr>
              <a:t>water</a:t>
            </a:r>
            <a:r>
              <a:rPr sz="1250" spc="30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resources </a:t>
            </a:r>
            <a:r>
              <a:rPr sz="1250" spc="-40" dirty="0">
                <a:solidFill>
                  <a:schemeClr val="tx2"/>
                </a:solidFill>
                <a:latin typeface="Arial"/>
                <a:cs typeface="Arial"/>
              </a:rPr>
              <a:t>management </a:t>
            </a:r>
            <a:r>
              <a:rPr sz="1250" spc="-60" dirty="0">
                <a:solidFill>
                  <a:schemeClr val="tx2"/>
                </a:solidFill>
                <a:latin typeface="Arial"/>
                <a:cs typeface="Arial"/>
              </a:rPr>
              <a:t>(WRM) </a:t>
            </a:r>
            <a:r>
              <a:rPr sz="1250" spc="-10" dirty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sz="1250" spc="-15" dirty="0">
                <a:solidFill>
                  <a:schemeClr val="tx2"/>
                </a:solidFill>
                <a:latin typeface="Arial"/>
                <a:cs typeface="Arial"/>
              </a:rPr>
              <a:t>line </a:t>
            </a:r>
            <a:r>
              <a:rPr sz="1250" spc="20" dirty="0">
                <a:solidFill>
                  <a:schemeClr val="tx2"/>
                </a:solidFill>
                <a:latin typeface="Arial"/>
                <a:cs typeface="Arial"/>
              </a:rPr>
              <a:t>with </a:t>
            </a:r>
            <a:r>
              <a:rPr sz="1250" dirty="0">
                <a:solidFill>
                  <a:schemeClr val="tx2"/>
                </a:solidFill>
                <a:latin typeface="Arial"/>
                <a:cs typeface="Arial"/>
              </a:rPr>
              <a:t>the  </a:t>
            </a:r>
            <a:r>
              <a:rPr sz="1250" spc="-60" dirty="0">
                <a:solidFill>
                  <a:schemeClr val="tx2"/>
                </a:solidFill>
                <a:latin typeface="Arial"/>
                <a:cs typeface="Arial"/>
              </a:rPr>
              <a:t>Bologna </a:t>
            </a:r>
            <a:r>
              <a:rPr sz="1250" spc="-20" dirty="0">
                <a:solidFill>
                  <a:schemeClr val="tx2"/>
                </a:solidFill>
                <a:latin typeface="Arial"/>
                <a:cs typeface="Arial"/>
              </a:rPr>
              <a:t>requirements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and </a:t>
            </a:r>
            <a:r>
              <a:rPr sz="1250" spc="-20" dirty="0">
                <a:solidFill>
                  <a:schemeClr val="tx2"/>
                </a:solidFill>
                <a:latin typeface="Arial"/>
                <a:cs typeface="Arial"/>
              </a:rPr>
              <a:t>national accreditation </a:t>
            </a:r>
            <a:r>
              <a:rPr sz="1250" spc="-50" dirty="0">
                <a:solidFill>
                  <a:schemeClr val="tx2"/>
                </a:solidFill>
                <a:latin typeface="Arial"/>
                <a:cs typeface="Arial"/>
              </a:rPr>
              <a:t>standards </a:t>
            </a:r>
            <a:r>
              <a:rPr sz="1250" spc="-40" dirty="0">
                <a:solidFill>
                  <a:schemeClr val="tx2"/>
                </a:solidFill>
                <a:latin typeface="Arial"/>
                <a:cs typeface="Arial"/>
              </a:rPr>
              <a:t>by  </a:t>
            </a:r>
            <a:r>
              <a:rPr sz="1250" spc="-45">
                <a:solidFill>
                  <a:schemeClr val="tx2"/>
                </a:solidFill>
                <a:latin typeface="Arial"/>
                <a:cs typeface="Arial"/>
              </a:rPr>
              <a:t>October</a:t>
            </a:r>
            <a:r>
              <a:rPr sz="1250" spc="-35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1250" spc="-25" smtClean="0">
                <a:solidFill>
                  <a:schemeClr val="tx2"/>
                </a:solidFill>
                <a:latin typeface="Arial"/>
                <a:cs typeface="Arial"/>
              </a:rPr>
              <a:t>2021</a:t>
            </a:r>
            <a:endParaRPr sz="1000">
              <a:solidFill>
                <a:schemeClr val="tx2"/>
              </a:solidFill>
              <a:latin typeface="Arial"/>
              <a:cs typeface="Arial"/>
            </a:endParaRPr>
          </a:p>
          <a:p>
            <a:pPr marL="12700" marR="7620" algn="just">
              <a:lnSpc>
                <a:spcPct val="105100"/>
              </a:lnSpc>
              <a:buFont typeface="Wingdings"/>
              <a:buChar char=""/>
              <a:tabLst>
                <a:tab pos="184785" algn="l"/>
              </a:tabLst>
            </a:pPr>
            <a:r>
              <a:rPr sz="1250" spc="-80" dirty="0">
                <a:solidFill>
                  <a:schemeClr val="tx2"/>
                </a:solidFill>
                <a:latin typeface="Arial"/>
                <a:cs typeface="Arial"/>
              </a:rPr>
              <a:t>Design and </a:t>
            </a:r>
            <a:r>
              <a:rPr sz="1250" spc="-30" dirty="0">
                <a:solidFill>
                  <a:schemeClr val="tx2"/>
                </a:solidFill>
                <a:latin typeface="Arial"/>
                <a:cs typeface="Arial"/>
              </a:rPr>
              <a:t>implement </a:t>
            </a:r>
            <a:r>
              <a:rPr sz="1250" spc="-90" dirty="0">
                <a:solidFill>
                  <a:schemeClr val="tx2"/>
                </a:solidFill>
                <a:latin typeface="Arial"/>
                <a:cs typeface="Arial"/>
              </a:rPr>
              <a:t>seven </a:t>
            </a:r>
            <a:r>
              <a:rPr sz="1250" spc="-45" dirty="0">
                <a:solidFill>
                  <a:schemeClr val="tx2"/>
                </a:solidFill>
                <a:latin typeface="Arial"/>
                <a:cs typeface="Arial"/>
              </a:rPr>
              <a:t>new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and </a:t>
            </a:r>
            <a:r>
              <a:rPr sz="1250" spc="-25" dirty="0">
                <a:solidFill>
                  <a:schemeClr val="tx2"/>
                </a:solidFill>
                <a:latin typeface="Arial"/>
                <a:cs typeface="Arial"/>
              </a:rPr>
              <a:t>up-to-date </a:t>
            </a:r>
            <a:r>
              <a:rPr sz="1250" spc="-40" dirty="0">
                <a:solidFill>
                  <a:schemeClr val="tx2"/>
                </a:solidFill>
                <a:latin typeface="Arial"/>
                <a:cs typeface="Arial"/>
              </a:rPr>
              <a:t>laboratories  </a:t>
            </a:r>
            <a:r>
              <a:rPr sz="1250" spc="-10" dirty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sz="1250" spc="-105" dirty="0">
                <a:solidFill>
                  <a:schemeClr val="tx2"/>
                </a:solidFill>
                <a:latin typeface="Arial"/>
                <a:cs typeface="Arial"/>
              </a:rPr>
              <a:t>WB </a:t>
            </a:r>
            <a:r>
              <a:rPr sz="1250" spc="-15" dirty="0">
                <a:solidFill>
                  <a:schemeClr val="tx2"/>
                </a:solidFill>
                <a:latin typeface="Arial"/>
                <a:cs typeface="Arial"/>
              </a:rPr>
              <a:t>partner </a:t>
            </a:r>
            <a:r>
              <a:rPr sz="1250" spc="-125" dirty="0">
                <a:solidFill>
                  <a:schemeClr val="tx2"/>
                </a:solidFill>
                <a:latin typeface="Arial"/>
                <a:cs typeface="Arial"/>
              </a:rPr>
              <a:t>HEIs </a:t>
            </a:r>
            <a:r>
              <a:rPr sz="1250" spc="-10" dirty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sz="1250" spc="-25" dirty="0">
                <a:solidFill>
                  <a:schemeClr val="tx2"/>
                </a:solidFill>
                <a:latin typeface="Arial"/>
                <a:cs typeface="Arial"/>
              </a:rPr>
              <a:t>cooperation </a:t>
            </a:r>
            <a:r>
              <a:rPr sz="1250" dirty="0">
                <a:solidFill>
                  <a:schemeClr val="tx2"/>
                </a:solidFill>
                <a:latin typeface="Arial"/>
                <a:cs typeface="Arial"/>
              </a:rPr>
              <a:t>with </a:t>
            </a:r>
            <a:r>
              <a:rPr sz="1250" spc="-165" dirty="0">
                <a:solidFill>
                  <a:schemeClr val="tx2"/>
                </a:solidFill>
                <a:latin typeface="Arial"/>
                <a:cs typeface="Arial"/>
              </a:rPr>
              <a:t>EU </a:t>
            </a:r>
            <a:r>
              <a:rPr sz="1250" spc="-30" dirty="0">
                <a:solidFill>
                  <a:schemeClr val="tx2"/>
                </a:solidFill>
                <a:latin typeface="Arial"/>
                <a:cs typeface="Arial"/>
              </a:rPr>
              <a:t>project partners </a:t>
            </a:r>
            <a:r>
              <a:rPr sz="1250" spc="-114" dirty="0">
                <a:solidFill>
                  <a:schemeClr val="tx2"/>
                </a:solidFill>
                <a:latin typeface="Arial"/>
                <a:cs typeface="Arial"/>
              </a:rPr>
              <a:t>by  </a:t>
            </a:r>
            <a:r>
              <a:rPr sz="1250" spc="-50" dirty="0">
                <a:solidFill>
                  <a:schemeClr val="tx2"/>
                </a:solidFill>
                <a:latin typeface="Arial"/>
                <a:cs typeface="Arial"/>
              </a:rPr>
              <a:t>November</a:t>
            </a:r>
            <a:r>
              <a:rPr sz="1250" spc="-3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1250" spc="-25" dirty="0">
                <a:solidFill>
                  <a:schemeClr val="tx2"/>
                </a:solidFill>
                <a:latin typeface="Arial"/>
                <a:cs typeface="Arial"/>
              </a:rPr>
              <a:t>2019</a:t>
            </a:r>
            <a:endParaRPr sz="1250">
              <a:solidFill>
                <a:schemeClr val="tx2"/>
              </a:solidFill>
              <a:latin typeface="Arial"/>
              <a:cs typeface="Arial"/>
            </a:endParaRPr>
          </a:p>
          <a:p>
            <a:pPr marL="184150" indent="-172085" algn="just">
              <a:lnSpc>
                <a:spcPct val="100000"/>
              </a:lnSpc>
              <a:tabLst>
                <a:tab pos="184785" algn="l"/>
              </a:tabLst>
            </a:pPr>
            <a:r>
              <a:rPr sz="1250" spc="-60" smtClean="0">
                <a:solidFill>
                  <a:schemeClr val="tx2"/>
                </a:solidFill>
                <a:latin typeface="Arial"/>
                <a:cs typeface="Arial"/>
              </a:rPr>
              <a:t>Develop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and </a:t>
            </a:r>
            <a:r>
              <a:rPr sz="1250" spc="-35" dirty="0">
                <a:solidFill>
                  <a:schemeClr val="tx2"/>
                </a:solidFill>
                <a:latin typeface="Arial"/>
                <a:cs typeface="Arial"/>
              </a:rPr>
              <a:t>implement </a:t>
            </a:r>
            <a:r>
              <a:rPr sz="1250" spc="-170" dirty="0">
                <a:solidFill>
                  <a:schemeClr val="tx2"/>
                </a:solidFill>
                <a:latin typeface="Arial"/>
                <a:cs typeface="Arial"/>
              </a:rPr>
              <a:t>LLL </a:t>
            </a:r>
            <a:r>
              <a:rPr sz="1250" spc="-70" dirty="0">
                <a:solidFill>
                  <a:schemeClr val="tx2"/>
                </a:solidFill>
                <a:latin typeface="Arial"/>
                <a:cs typeface="Arial"/>
              </a:rPr>
              <a:t>courses </a:t>
            </a:r>
            <a:r>
              <a:rPr sz="1250" spc="-20" dirty="0">
                <a:solidFill>
                  <a:schemeClr val="tx2"/>
                </a:solidFill>
                <a:latin typeface="Arial"/>
                <a:cs typeface="Arial"/>
              </a:rPr>
              <a:t>for </a:t>
            </a:r>
            <a:r>
              <a:rPr sz="1250" dirty="0">
                <a:solidFill>
                  <a:schemeClr val="tx2"/>
                </a:solidFill>
                <a:latin typeface="Arial"/>
                <a:cs typeface="Arial"/>
              </a:rPr>
              <a:t>the </a:t>
            </a:r>
            <a:r>
              <a:rPr sz="1250" spc="-35" dirty="0">
                <a:solidFill>
                  <a:schemeClr val="tx2"/>
                </a:solidFill>
                <a:latin typeface="Arial"/>
                <a:cs typeface="Arial"/>
              </a:rPr>
              <a:t>water sector</a:t>
            </a:r>
            <a:r>
              <a:rPr sz="1250" spc="1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1250" spc="-75" dirty="0">
                <a:solidFill>
                  <a:schemeClr val="tx2"/>
                </a:solidFill>
                <a:latin typeface="Arial"/>
                <a:cs typeface="Arial"/>
              </a:rPr>
              <a:t>in</a:t>
            </a:r>
            <a:endParaRPr sz="1250">
              <a:solidFill>
                <a:schemeClr val="tx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50" spc="-15" dirty="0">
                <a:solidFill>
                  <a:schemeClr val="tx2"/>
                </a:solidFill>
                <a:latin typeface="Arial"/>
                <a:cs typeface="Arial"/>
              </a:rPr>
              <a:t>line </a:t>
            </a:r>
            <a:r>
              <a:rPr sz="1250" spc="15" dirty="0">
                <a:solidFill>
                  <a:schemeClr val="tx2"/>
                </a:solidFill>
                <a:latin typeface="Arial"/>
                <a:cs typeface="Arial"/>
              </a:rPr>
              <a:t>with </a:t>
            </a:r>
            <a:r>
              <a:rPr sz="1250" spc="-165" dirty="0">
                <a:solidFill>
                  <a:schemeClr val="tx2"/>
                </a:solidFill>
                <a:latin typeface="Arial"/>
                <a:cs typeface="Arial"/>
              </a:rPr>
              <a:t>EU </a:t>
            </a:r>
            <a:r>
              <a:rPr sz="1250" spc="-45" dirty="0">
                <a:solidFill>
                  <a:schemeClr val="tx2"/>
                </a:solidFill>
                <a:latin typeface="Arial"/>
                <a:cs typeface="Arial"/>
              </a:rPr>
              <a:t>Water </a:t>
            </a:r>
            <a:r>
              <a:rPr sz="1250" spc="-55" dirty="0">
                <a:solidFill>
                  <a:schemeClr val="tx2"/>
                </a:solidFill>
                <a:latin typeface="Arial"/>
                <a:cs typeface="Arial"/>
              </a:rPr>
              <a:t>Framework </a:t>
            </a:r>
            <a:r>
              <a:rPr sz="1250" spc="-35" dirty="0">
                <a:solidFill>
                  <a:schemeClr val="tx2"/>
                </a:solidFill>
                <a:latin typeface="Arial"/>
                <a:cs typeface="Arial"/>
              </a:rPr>
              <a:t>Directive </a:t>
            </a:r>
            <a:r>
              <a:rPr sz="1250" spc="-45" dirty="0">
                <a:solidFill>
                  <a:schemeClr val="tx2"/>
                </a:solidFill>
                <a:latin typeface="Arial"/>
                <a:cs typeface="Arial"/>
              </a:rPr>
              <a:t>by </a:t>
            </a:r>
            <a:r>
              <a:rPr sz="1250" spc="-75" dirty="0">
                <a:solidFill>
                  <a:schemeClr val="tx2"/>
                </a:solidFill>
                <a:latin typeface="Arial"/>
                <a:cs typeface="Arial"/>
              </a:rPr>
              <a:t>January</a:t>
            </a:r>
            <a:r>
              <a:rPr sz="1250" spc="5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sz="1250" spc="-25" dirty="0">
                <a:solidFill>
                  <a:schemeClr val="tx2"/>
                </a:solidFill>
                <a:latin typeface="Arial"/>
                <a:cs typeface="Arial"/>
              </a:rPr>
              <a:t>2021</a:t>
            </a:r>
            <a:endParaRPr sz="125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90500"/>
            <a:ext cx="1344508" cy="20069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25"/>
              </a:spcBef>
            </a:pPr>
            <a:r>
              <a:rPr sz="1200" spc="-280" dirty="0"/>
              <a:t>C</a:t>
            </a:r>
            <a:r>
              <a:rPr sz="1200" spc="-5" dirty="0"/>
              <a:t>o</a:t>
            </a:r>
            <a:r>
              <a:rPr sz="1200" spc="-160" dirty="0"/>
              <a:t>n</a:t>
            </a:r>
            <a:r>
              <a:rPr sz="1200" spc="-95" dirty="0"/>
              <a:t>s</a:t>
            </a:r>
            <a:r>
              <a:rPr sz="1200" spc="-75" dirty="0"/>
              <a:t>o</a:t>
            </a:r>
            <a:r>
              <a:rPr sz="1200" spc="-45" dirty="0"/>
              <a:t>r</a:t>
            </a:r>
            <a:r>
              <a:rPr sz="1200" spc="150" dirty="0"/>
              <a:t>t</a:t>
            </a:r>
            <a:r>
              <a:rPr sz="1200" spc="-30" dirty="0"/>
              <a:t>i</a:t>
            </a:r>
            <a:r>
              <a:rPr sz="1200" spc="-70" dirty="0"/>
              <a:t>um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78" y="0"/>
            <a:ext cx="1794510" cy="474980"/>
            <a:chOff x="678" y="0"/>
            <a:chExt cx="1794510" cy="474980"/>
          </a:xfrm>
        </p:grpSpPr>
        <p:sp>
          <p:nvSpPr>
            <p:cNvPr id="4" name="object 4"/>
            <p:cNvSpPr/>
            <p:nvPr/>
          </p:nvSpPr>
          <p:spPr>
            <a:xfrm>
              <a:off x="267378" y="52311"/>
              <a:ext cx="871664" cy="2119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" y="0"/>
              <a:ext cx="1794040" cy="474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08" y="3141281"/>
            <a:ext cx="3086692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05200" y="3225864"/>
            <a:ext cx="991659" cy="13914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ww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s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</a:t>
            </a:r>
            <a:r>
              <a:rPr sz="800" spc="-1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a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r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m.n</a:t>
            </a:r>
            <a:r>
              <a:rPr sz="800" spc="4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i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-10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a</a:t>
            </a:r>
            <a:r>
              <a:rPr sz="800" spc="3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c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.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r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s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903" y="419101"/>
            <a:ext cx="4171950" cy="28046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000" spc="-90" dirty="0">
                <a:solidFill>
                  <a:srgbClr val="001F5F"/>
                </a:solidFill>
                <a:latin typeface="Arial"/>
                <a:cs typeface="Arial"/>
              </a:rPr>
              <a:t>EU</a:t>
            </a:r>
            <a:r>
              <a:rPr sz="100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1F5F"/>
                </a:solidFill>
                <a:latin typeface="Arial"/>
                <a:cs typeface="Arial"/>
              </a:rPr>
              <a:t>partners</a:t>
            </a:r>
            <a:endParaRPr sz="1000">
              <a:latin typeface="Arial"/>
              <a:cs typeface="Arial"/>
            </a:endParaRPr>
          </a:p>
          <a:p>
            <a:pPr marL="470534" marR="5080"/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00" spc="1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Natural </a:t>
            </a:r>
            <a:r>
              <a:rPr sz="1000" spc="-70" dirty="0">
                <a:solidFill>
                  <a:srgbClr val="001F5F"/>
                </a:solidFill>
                <a:latin typeface="Arial"/>
                <a:cs typeface="Arial"/>
              </a:rPr>
              <a:t>Resources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and Life </a:t>
            </a:r>
            <a:r>
              <a:rPr sz="1000" spc="-60" dirty="0">
                <a:solidFill>
                  <a:srgbClr val="001F5F"/>
                </a:solidFill>
                <a:latin typeface="Arial"/>
                <a:cs typeface="Arial"/>
              </a:rPr>
              <a:t>Sciences, </a:t>
            </a:r>
            <a:r>
              <a:rPr sz="1000" spc="-45" dirty="0">
                <a:solidFill>
                  <a:srgbClr val="001F5F"/>
                </a:solidFill>
                <a:latin typeface="Arial"/>
                <a:cs typeface="Arial"/>
              </a:rPr>
              <a:t>Vienna </a:t>
            </a:r>
            <a:r>
              <a:rPr sz="1000" spc="-75" dirty="0">
                <a:solidFill>
                  <a:srgbClr val="001F5F"/>
                </a:solidFill>
                <a:latin typeface="Arial"/>
                <a:cs typeface="Arial"/>
              </a:rPr>
              <a:t>(BOKU,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Austria</a:t>
            </a:r>
            <a:r>
              <a:rPr sz="1000" spc="-40">
                <a:solidFill>
                  <a:srgbClr val="001F5F"/>
                </a:solidFill>
                <a:latin typeface="Arial"/>
                <a:cs typeface="Arial"/>
              </a:rPr>
              <a:t>)  </a:t>
            </a:r>
            <a:r>
              <a:rPr sz="1000" spc="-45" smtClean="0">
                <a:solidFill>
                  <a:srgbClr val="001F5F"/>
                </a:solidFill>
                <a:latin typeface="Arial"/>
                <a:cs typeface="Arial"/>
              </a:rPr>
              <a:t>Norwegian</a:t>
            </a:r>
            <a:r>
              <a:rPr sz="1000" spc="-35" smtClean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00" spc="1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Life </a:t>
            </a:r>
            <a:r>
              <a:rPr sz="1000" spc="-65" dirty="0">
                <a:solidFill>
                  <a:srgbClr val="001F5F"/>
                </a:solidFill>
                <a:latin typeface="Arial"/>
                <a:cs typeface="Arial"/>
              </a:rPr>
              <a:t>Sciences </a:t>
            </a:r>
            <a:r>
              <a:rPr sz="1000" spc="-55" dirty="0">
                <a:solidFill>
                  <a:srgbClr val="001F5F"/>
                </a:solidFill>
                <a:latin typeface="Arial"/>
                <a:cs typeface="Arial"/>
              </a:rPr>
              <a:t>(NMBU</a:t>
            </a:r>
            <a:r>
              <a:rPr sz="1000" spc="-55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1000" spc="-1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40" smtClean="0">
                <a:solidFill>
                  <a:srgbClr val="001F5F"/>
                </a:solidFill>
                <a:latin typeface="Arial"/>
                <a:cs typeface="Arial"/>
              </a:rPr>
              <a:t>Norway)</a:t>
            </a:r>
            <a:endParaRPr sz="1000">
              <a:latin typeface="Arial"/>
              <a:cs typeface="Arial"/>
            </a:endParaRPr>
          </a:p>
          <a:p>
            <a:pPr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470534"/>
            <a:r>
              <a:rPr sz="1000" spc="-25" dirty="0">
                <a:solidFill>
                  <a:srgbClr val="001F5F"/>
                </a:solidFill>
                <a:latin typeface="Arial"/>
                <a:cs typeface="Arial"/>
              </a:rPr>
              <a:t>Aristotle </a:t>
            </a:r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00" spc="1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45" dirty="0">
                <a:solidFill>
                  <a:srgbClr val="001F5F"/>
                </a:solidFill>
                <a:latin typeface="Arial"/>
                <a:cs typeface="Arial"/>
              </a:rPr>
              <a:t>Thessaloniki </a:t>
            </a:r>
            <a:r>
              <a:rPr sz="1000" spc="-65" dirty="0">
                <a:solidFill>
                  <a:srgbClr val="001F5F"/>
                </a:solidFill>
                <a:latin typeface="Arial"/>
                <a:cs typeface="Arial"/>
              </a:rPr>
              <a:t>(AUTh,</a:t>
            </a:r>
            <a:r>
              <a:rPr sz="1000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001F5F"/>
                </a:solidFill>
                <a:latin typeface="Arial"/>
                <a:cs typeface="Arial"/>
              </a:rPr>
              <a:t>Greece)</a:t>
            </a:r>
            <a:endParaRPr sz="1000">
              <a:latin typeface="Arial"/>
              <a:cs typeface="Arial"/>
            </a:endParaRPr>
          </a:p>
          <a:p>
            <a:pPr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470534"/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00" spc="1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30" dirty="0">
                <a:solidFill>
                  <a:srgbClr val="001F5F"/>
                </a:solidFill>
                <a:latin typeface="Arial"/>
                <a:cs typeface="Arial"/>
              </a:rPr>
              <a:t>Architecture, </a:t>
            </a:r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Civil </a:t>
            </a:r>
            <a:r>
              <a:rPr sz="1000" spc="-50" dirty="0">
                <a:solidFill>
                  <a:srgbClr val="001F5F"/>
                </a:solidFill>
                <a:latin typeface="Arial"/>
                <a:cs typeface="Arial"/>
              </a:rPr>
              <a:t>Engineering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and </a:t>
            </a:r>
            <a:r>
              <a:rPr sz="1000" spc="-70" dirty="0">
                <a:solidFill>
                  <a:srgbClr val="001F5F"/>
                </a:solidFill>
                <a:latin typeface="Arial"/>
                <a:cs typeface="Arial"/>
              </a:rPr>
              <a:t>Geodesy</a:t>
            </a:r>
            <a:r>
              <a:rPr sz="1000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105" dirty="0">
                <a:solidFill>
                  <a:srgbClr val="001F5F"/>
                </a:solidFill>
                <a:latin typeface="Arial"/>
                <a:cs typeface="Arial"/>
              </a:rPr>
              <a:t>(UACEG,</a:t>
            </a:r>
            <a:endParaRPr sz="1000">
              <a:latin typeface="Arial"/>
              <a:cs typeface="Arial"/>
            </a:endParaRPr>
          </a:p>
          <a:p>
            <a:pPr marL="470534">
              <a:spcBef>
                <a:spcPts val="60"/>
              </a:spcBef>
            </a:pPr>
            <a:r>
              <a:rPr sz="1000" spc="-45" dirty="0">
                <a:solidFill>
                  <a:srgbClr val="001F5F"/>
                </a:solidFill>
                <a:latin typeface="Arial"/>
                <a:cs typeface="Arial"/>
              </a:rPr>
              <a:t>Bulgaria)</a:t>
            </a:r>
            <a:endParaRPr sz="1000">
              <a:latin typeface="Arial"/>
              <a:cs typeface="Arial"/>
            </a:endParaRPr>
          </a:p>
          <a:p>
            <a:pPr marL="470534" marR="310515">
              <a:spcBef>
                <a:spcPts val="5"/>
              </a:spcBef>
            </a:pPr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1000" spc="5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55" dirty="0">
                <a:solidFill>
                  <a:srgbClr val="001F5F"/>
                </a:solidFill>
                <a:latin typeface="Arial"/>
                <a:cs typeface="Arial"/>
              </a:rPr>
              <a:t>Rijeka,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Faculty </a:t>
            </a:r>
            <a:r>
              <a:rPr sz="1000" spc="5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000" spc="-35" dirty="0">
                <a:solidFill>
                  <a:srgbClr val="001F5F"/>
                </a:solidFill>
                <a:latin typeface="Arial"/>
                <a:cs typeface="Arial"/>
              </a:rPr>
              <a:t>Civil </a:t>
            </a:r>
            <a:r>
              <a:rPr sz="1000" spc="-50" dirty="0">
                <a:solidFill>
                  <a:srgbClr val="001F5F"/>
                </a:solidFill>
                <a:latin typeface="Arial"/>
                <a:cs typeface="Arial"/>
              </a:rPr>
              <a:t>Engineering </a:t>
            </a:r>
            <a:r>
              <a:rPr sz="1000" spc="-95" dirty="0">
                <a:solidFill>
                  <a:srgbClr val="001F5F"/>
                </a:solidFill>
                <a:latin typeface="Arial"/>
                <a:cs typeface="Arial"/>
              </a:rPr>
              <a:t>(UNIRIFCE, </a:t>
            </a:r>
            <a:r>
              <a:rPr sz="1000" spc="-45" dirty="0">
                <a:solidFill>
                  <a:srgbClr val="001F5F"/>
                </a:solidFill>
                <a:latin typeface="Arial"/>
                <a:cs typeface="Arial"/>
              </a:rPr>
              <a:t>Croatia</a:t>
            </a:r>
            <a:r>
              <a:rPr sz="1000" spc="-45">
                <a:solidFill>
                  <a:srgbClr val="001F5F"/>
                </a:solidFill>
                <a:latin typeface="Arial"/>
                <a:cs typeface="Arial"/>
              </a:rPr>
              <a:t>) </a:t>
            </a:r>
            <a:endParaRPr lang="en-US" sz="1000" spc="-45" dirty="0" smtClean="0">
              <a:solidFill>
                <a:srgbClr val="001F5F"/>
              </a:solidFill>
              <a:latin typeface="Arial"/>
              <a:cs typeface="Arial"/>
            </a:endParaRPr>
          </a:p>
          <a:p>
            <a:pPr marL="470534" marR="310515">
              <a:spcBef>
                <a:spcPts val="5"/>
              </a:spcBef>
            </a:pPr>
            <a:r>
              <a:rPr sz="1000" spc="-45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001F5F"/>
                </a:solidFill>
                <a:latin typeface="Arial"/>
                <a:cs typeface="Arial"/>
              </a:rPr>
              <a:t>Universidade </a:t>
            </a:r>
            <a:r>
              <a:rPr sz="1000" spc="-30" dirty="0">
                <a:solidFill>
                  <a:srgbClr val="001F5F"/>
                </a:solidFill>
                <a:latin typeface="Arial"/>
                <a:cs typeface="Arial"/>
              </a:rPr>
              <a:t>de </a:t>
            </a:r>
            <a:r>
              <a:rPr sz="1000" spc="-55" dirty="0">
                <a:solidFill>
                  <a:srgbClr val="001F5F"/>
                </a:solidFill>
                <a:latin typeface="Arial"/>
                <a:cs typeface="Arial"/>
              </a:rPr>
              <a:t>Lisboa </a:t>
            </a:r>
            <a:r>
              <a:rPr sz="1000" spc="-75" dirty="0">
                <a:solidFill>
                  <a:srgbClr val="001F5F"/>
                </a:solidFill>
                <a:latin typeface="Arial"/>
                <a:cs typeface="Arial"/>
              </a:rPr>
              <a:t>(UL,</a:t>
            </a:r>
            <a:r>
              <a:rPr sz="1000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00" spc="-35">
                <a:solidFill>
                  <a:srgbClr val="001F5F"/>
                </a:solidFill>
                <a:latin typeface="Arial"/>
                <a:cs typeface="Arial"/>
              </a:rPr>
              <a:t>Portugal</a:t>
            </a:r>
            <a:r>
              <a:rPr sz="1000" spc="-35" smtClean="0">
                <a:solidFill>
                  <a:srgbClr val="001F5F"/>
                </a:solidFill>
                <a:latin typeface="Arial"/>
                <a:cs typeface="Arial"/>
              </a:rPr>
              <a:t>)</a:t>
            </a:r>
            <a:endParaRPr lang="en-US" sz="1000" spc="-35" dirty="0" smtClean="0">
              <a:solidFill>
                <a:srgbClr val="001F5F"/>
              </a:solidFill>
              <a:latin typeface="Arial"/>
              <a:cs typeface="Arial"/>
            </a:endParaRPr>
          </a:p>
          <a:p>
            <a:pPr marL="12700">
              <a:spcBef>
                <a:spcPts val="100"/>
              </a:spcBef>
            </a:pPr>
            <a:r>
              <a:rPr lang="en-US" sz="1000" spc="-55" dirty="0" smtClean="0">
                <a:solidFill>
                  <a:srgbClr val="001F5F"/>
                </a:solidFill>
                <a:latin typeface="Arial"/>
                <a:cs typeface="Arial"/>
              </a:rPr>
              <a:t>Associated</a:t>
            </a:r>
            <a:r>
              <a:rPr lang="en-US" sz="1000" spc="-14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30" dirty="0" smtClean="0">
                <a:solidFill>
                  <a:srgbClr val="001F5F"/>
                </a:solidFill>
                <a:latin typeface="Arial"/>
                <a:cs typeface="Arial"/>
              </a:rPr>
              <a:t>partner</a:t>
            </a:r>
            <a:endParaRPr lang="en-US" sz="1000" dirty="0" smtClean="0">
              <a:latin typeface="Arial"/>
              <a:cs typeface="Arial"/>
            </a:endParaRPr>
          </a:p>
          <a:p>
            <a:pPr marL="365125" indent="-153035">
              <a:buFont typeface="Wingdings" pitchFamily="2" charset="2"/>
              <a:buChar char="Ø"/>
              <a:tabLst>
                <a:tab pos="365760" algn="l"/>
              </a:tabLst>
            </a:pPr>
            <a:r>
              <a:rPr lang="en-US" sz="1100" spc="-195" dirty="0" smtClean="0">
                <a:solidFill>
                  <a:srgbClr val="001F5F"/>
                </a:solidFill>
                <a:latin typeface="Arial"/>
                <a:cs typeface="Arial"/>
              </a:rPr>
              <a:t>SOFIYSKA </a:t>
            </a:r>
            <a:r>
              <a:rPr lang="en-US" sz="1100" spc="-140" dirty="0" smtClean="0">
                <a:solidFill>
                  <a:srgbClr val="001F5F"/>
                </a:solidFill>
                <a:latin typeface="Arial"/>
                <a:cs typeface="Arial"/>
              </a:rPr>
              <a:t>VODA</a:t>
            </a:r>
            <a:r>
              <a:rPr lang="en-US" sz="1100" spc="-10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100" spc="-135" dirty="0" smtClean="0">
                <a:solidFill>
                  <a:srgbClr val="001F5F"/>
                </a:solidFill>
                <a:latin typeface="Arial"/>
                <a:cs typeface="Arial"/>
              </a:rPr>
              <a:t>AD</a:t>
            </a:r>
            <a:endParaRPr lang="en-US" sz="1100" dirty="0" smtClean="0">
              <a:latin typeface="Arial"/>
              <a:cs typeface="Arial"/>
            </a:endParaRPr>
          </a:p>
          <a:p>
            <a:pPr marL="365125" indent="-153035">
              <a:tabLst>
                <a:tab pos="365760" algn="l"/>
              </a:tabLst>
            </a:pPr>
            <a:r>
              <a:rPr lang="en-US" sz="1000" spc="-65" dirty="0" smtClean="0">
                <a:solidFill>
                  <a:srgbClr val="001F5F"/>
                </a:solidFill>
                <a:latin typeface="Arial"/>
                <a:cs typeface="Arial"/>
              </a:rPr>
              <a:t>Association</a:t>
            </a:r>
            <a:r>
              <a:rPr lang="en-US" sz="1000" spc="-13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10" dirty="0" smtClean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lang="en-US" sz="1000" spc="-7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50" dirty="0" smtClean="0">
                <a:solidFill>
                  <a:srgbClr val="001F5F"/>
                </a:solidFill>
                <a:latin typeface="Arial"/>
                <a:cs typeface="Arial"/>
              </a:rPr>
              <a:t>Water</a:t>
            </a:r>
            <a:r>
              <a:rPr lang="en-US" sz="1000" spc="-65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75" dirty="0" smtClean="0">
                <a:solidFill>
                  <a:srgbClr val="001F5F"/>
                </a:solidFill>
                <a:latin typeface="Arial"/>
                <a:cs typeface="Arial"/>
              </a:rPr>
              <a:t>Technology</a:t>
            </a:r>
            <a:r>
              <a:rPr lang="en-US" sz="1000" spc="-11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65" dirty="0" smtClean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lang="en-US" sz="1000" spc="-125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60" dirty="0" smtClean="0">
                <a:solidFill>
                  <a:srgbClr val="001F5F"/>
                </a:solidFill>
                <a:latin typeface="Arial"/>
                <a:cs typeface="Arial"/>
              </a:rPr>
              <a:t>Sanitary</a:t>
            </a:r>
            <a:r>
              <a:rPr lang="en-US" sz="1000" spc="-11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60" dirty="0" smtClean="0">
                <a:solidFill>
                  <a:srgbClr val="001F5F"/>
                </a:solidFill>
                <a:latin typeface="Arial"/>
                <a:cs typeface="Arial"/>
              </a:rPr>
              <a:t>Engineering</a:t>
            </a:r>
            <a:endParaRPr lang="en-US" sz="1000" dirty="0" smtClean="0">
              <a:latin typeface="Arial"/>
              <a:cs typeface="Arial"/>
            </a:endParaRPr>
          </a:p>
          <a:p>
            <a:pPr marL="365125" indent="-153035">
              <a:tabLst>
                <a:tab pos="365760" algn="l"/>
              </a:tabLst>
            </a:pPr>
            <a:r>
              <a:rPr lang="en-US" sz="1000" spc="-65" dirty="0" smtClean="0">
                <a:solidFill>
                  <a:srgbClr val="001F5F"/>
                </a:solidFill>
                <a:latin typeface="Arial"/>
                <a:cs typeface="Arial"/>
              </a:rPr>
              <a:t>Association </a:t>
            </a:r>
            <a:r>
              <a:rPr lang="en-US" sz="1000" spc="-85" dirty="0" smtClean="0">
                <a:solidFill>
                  <a:srgbClr val="001F5F"/>
                </a:solidFill>
                <a:latin typeface="Arial"/>
                <a:cs typeface="Arial"/>
              </a:rPr>
              <a:t>Resource </a:t>
            </a:r>
            <a:r>
              <a:rPr lang="en-US" sz="1000" spc="-75" dirty="0" smtClean="0">
                <a:solidFill>
                  <a:srgbClr val="001F5F"/>
                </a:solidFill>
                <a:latin typeface="Arial"/>
                <a:cs typeface="Arial"/>
              </a:rPr>
              <a:t>Aarhus </a:t>
            </a:r>
            <a:r>
              <a:rPr lang="en-US" sz="1000" spc="-40" dirty="0" smtClean="0">
                <a:solidFill>
                  <a:srgbClr val="001F5F"/>
                </a:solidFill>
                <a:latin typeface="Arial"/>
                <a:cs typeface="Arial"/>
              </a:rPr>
              <a:t>center </a:t>
            </a:r>
            <a:r>
              <a:rPr lang="en-US" sz="1000" spc="-10" dirty="0" smtClean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lang="en-US" sz="1000" spc="-27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80" dirty="0" smtClean="0">
                <a:solidFill>
                  <a:srgbClr val="001F5F"/>
                </a:solidFill>
                <a:latin typeface="Arial"/>
                <a:cs typeface="Arial"/>
              </a:rPr>
              <a:t>B&amp;H</a:t>
            </a:r>
            <a:endParaRPr lang="en-US" sz="1000" dirty="0" smtClean="0">
              <a:latin typeface="Arial"/>
              <a:cs typeface="Arial"/>
            </a:endParaRPr>
          </a:p>
          <a:p>
            <a:pPr marL="365125" indent="-153035">
              <a:tabLst>
                <a:tab pos="365760" algn="l"/>
              </a:tabLst>
            </a:pPr>
            <a:r>
              <a:rPr lang="en-US" sz="1000" spc="-60" dirty="0" err="1" smtClean="0">
                <a:solidFill>
                  <a:srgbClr val="001F5F"/>
                </a:solidFill>
                <a:latin typeface="Arial"/>
                <a:cs typeface="Arial"/>
              </a:rPr>
              <a:t>Regionalni</a:t>
            </a:r>
            <a:r>
              <a:rPr lang="en-US" sz="1000" spc="-6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70" dirty="0" err="1" smtClean="0">
                <a:solidFill>
                  <a:srgbClr val="001F5F"/>
                </a:solidFill>
                <a:latin typeface="Arial"/>
                <a:cs typeface="Arial"/>
              </a:rPr>
              <a:t>vodovod</a:t>
            </a:r>
            <a:r>
              <a:rPr lang="en-US" sz="1000" spc="-7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75" dirty="0" err="1" smtClean="0">
                <a:solidFill>
                  <a:srgbClr val="001F5F"/>
                </a:solidFill>
                <a:latin typeface="Arial"/>
                <a:cs typeface="Arial"/>
              </a:rPr>
              <a:t>Crnogorsko</a:t>
            </a:r>
            <a:r>
              <a:rPr lang="en-US" sz="1000" spc="-180" dirty="0" smtClean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1000" spc="-15" dirty="0" err="1" smtClean="0">
                <a:solidFill>
                  <a:srgbClr val="001F5F"/>
                </a:solidFill>
                <a:latin typeface="Arial"/>
                <a:cs typeface="Arial"/>
              </a:rPr>
              <a:t>primorje</a:t>
            </a:r>
            <a:endParaRPr lang="en-US" sz="1000" dirty="0" smtClean="0">
              <a:latin typeface="Arial"/>
              <a:cs typeface="Arial"/>
            </a:endParaRPr>
          </a:p>
          <a:p>
            <a:pPr marL="470534" marR="310515">
              <a:lnSpc>
                <a:spcPct val="210700"/>
              </a:lnSpc>
              <a:spcBef>
                <a:spcPts val="5"/>
              </a:spcBef>
            </a:pPr>
            <a:endParaRPr sz="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28600" y="647700"/>
            <a:ext cx="343343" cy="310528"/>
            <a:chOff x="190057" y="946772"/>
            <a:chExt cx="279400" cy="534035"/>
          </a:xfrm>
        </p:grpSpPr>
        <p:sp>
          <p:nvSpPr>
            <p:cNvPr id="11" name="object 11"/>
            <p:cNvSpPr/>
            <p:nvPr/>
          </p:nvSpPr>
          <p:spPr>
            <a:xfrm>
              <a:off x="208754" y="946772"/>
              <a:ext cx="254851" cy="25948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0057" y="1219212"/>
              <a:ext cx="279339" cy="2610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228600" y="1104900"/>
            <a:ext cx="151722" cy="1524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8600" y="1409700"/>
            <a:ext cx="152400" cy="152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400" y="1714500"/>
            <a:ext cx="266433" cy="2676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8600" y="2019300"/>
            <a:ext cx="134743" cy="2641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25"/>
              </a:spcBef>
            </a:pPr>
            <a:r>
              <a:rPr spc="-280" dirty="0"/>
              <a:t>C</a:t>
            </a:r>
            <a:r>
              <a:rPr spc="-5" dirty="0"/>
              <a:t>o</a:t>
            </a:r>
            <a:r>
              <a:rPr spc="-160" dirty="0"/>
              <a:t>n</a:t>
            </a:r>
            <a:r>
              <a:rPr spc="-95" dirty="0"/>
              <a:t>s</a:t>
            </a:r>
            <a:r>
              <a:rPr spc="-75" dirty="0"/>
              <a:t>o</a:t>
            </a:r>
            <a:r>
              <a:rPr spc="-45" dirty="0"/>
              <a:t>r</a:t>
            </a:r>
            <a:r>
              <a:rPr spc="150" dirty="0"/>
              <a:t>t</a:t>
            </a:r>
            <a:r>
              <a:rPr spc="-30" dirty="0"/>
              <a:t>i</a:t>
            </a:r>
            <a:r>
              <a:rPr spc="-70" dirty="0"/>
              <a:t>um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78" y="0"/>
            <a:ext cx="1794510" cy="474980"/>
            <a:chOff x="678" y="0"/>
            <a:chExt cx="1794510" cy="474980"/>
          </a:xfrm>
        </p:grpSpPr>
        <p:sp>
          <p:nvSpPr>
            <p:cNvPr id="4" name="object 4"/>
            <p:cNvSpPr/>
            <p:nvPr/>
          </p:nvSpPr>
          <p:spPr>
            <a:xfrm>
              <a:off x="267378" y="52311"/>
              <a:ext cx="871664" cy="2119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" y="0"/>
              <a:ext cx="1794040" cy="474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9903" y="615886"/>
            <a:ext cx="128143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-10" dirty="0">
                <a:solidFill>
                  <a:srgbClr val="001F5F"/>
                </a:solidFill>
                <a:latin typeface="Arial"/>
                <a:cs typeface="Arial"/>
              </a:rPr>
              <a:t>Western </a:t>
            </a:r>
            <a:r>
              <a:rPr sz="950" spc="-55" dirty="0">
                <a:solidFill>
                  <a:srgbClr val="001F5F"/>
                </a:solidFill>
                <a:latin typeface="Arial"/>
                <a:cs typeface="Arial"/>
              </a:rPr>
              <a:t>Balkan</a:t>
            </a:r>
            <a:r>
              <a:rPr sz="95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50" spc="-30" dirty="0">
                <a:solidFill>
                  <a:srgbClr val="001F5F"/>
                </a:solidFill>
                <a:latin typeface="Arial"/>
                <a:cs typeface="Arial"/>
              </a:rPr>
              <a:t>partners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08" y="778128"/>
            <a:ext cx="4459605" cy="2693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2930">
              <a:lnSpc>
                <a:spcPct val="100000"/>
              </a:lnSpc>
              <a:spcBef>
                <a:spcPts val="100"/>
              </a:spcBef>
            </a:pP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</a:t>
            </a:r>
            <a:r>
              <a:rPr sz="900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001F5F"/>
                </a:solidFill>
                <a:latin typeface="Arial"/>
                <a:cs typeface="Arial"/>
              </a:rPr>
              <a:t>Niš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(UNI,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Serbia)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582930">
              <a:lnSpc>
                <a:spcPct val="100000"/>
              </a:lnSpc>
            </a:pP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Novi </a:t>
            </a:r>
            <a:r>
              <a:rPr sz="900" spc="-105" dirty="0">
                <a:solidFill>
                  <a:srgbClr val="001F5F"/>
                </a:solidFill>
                <a:latin typeface="Arial"/>
                <a:cs typeface="Arial"/>
              </a:rPr>
              <a:t>Sad 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(UNS,</a:t>
            </a:r>
            <a:r>
              <a:rPr sz="900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Serbia)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 dirty="0">
              <a:latin typeface="Arial"/>
              <a:cs typeface="Arial"/>
            </a:endParaRPr>
          </a:p>
          <a:p>
            <a:pPr marL="582930">
              <a:lnSpc>
                <a:spcPct val="100000"/>
              </a:lnSpc>
            </a:pP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</a:t>
            </a:r>
            <a:r>
              <a:rPr sz="900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Sarajevo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(UNSA,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65" dirty="0">
                <a:solidFill>
                  <a:srgbClr val="001F5F"/>
                </a:solidFill>
                <a:latin typeface="Arial"/>
                <a:cs typeface="Arial"/>
              </a:rPr>
              <a:t>Bosnia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9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001F5F"/>
                </a:solidFill>
                <a:latin typeface="Arial"/>
                <a:cs typeface="Arial"/>
              </a:rPr>
              <a:t>Herzegovina)</a:t>
            </a:r>
            <a:endParaRPr sz="900" dirty="0">
              <a:latin typeface="Arial"/>
              <a:cs typeface="Arial"/>
            </a:endParaRPr>
          </a:p>
          <a:p>
            <a:pPr marL="582930" marR="660400">
              <a:lnSpc>
                <a:spcPct val="201600"/>
              </a:lnSpc>
            </a:pPr>
            <a:r>
              <a:rPr sz="900" spc="-55" dirty="0">
                <a:solidFill>
                  <a:srgbClr val="001F5F"/>
                </a:solidFill>
                <a:latin typeface="Arial"/>
                <a:cs typeface="Arial"/>
              </a:rPr>
              <a:t>Dzemal</a:t>
            </a:r>
            <a:r>
              <a:rPr sz="90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40" dirty="0">
                <a:solidFill>
                  <a:srgbClr val="001F5F"/>
                </a:solidFill>
                <a:latin typeface="Arial"/>
                <a:cs typeface="Arial"/>
              </a:rPr>
              <a:t>Bijedic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001F5F"/>
                </a:solidFill>
                <a:latin typeface="Arial"/>
                <a:cs typeface="Arial"/>
              </a:rPr>
              <a:t>Mostar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45" dirty="0">
                <a:solidFill>
                  <a:srgbClr val="001F5F"/>
                </a:solidFill>
                <a:latin typeface="Arial"/>
                <a:cs typeface="Arial"/>
              </a:rPr>
              <a:t>(UNMO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900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70" dirty="0">
                <a:solidFill>
                  <a:srgbClr val="001F5F"/>
                </a:solidFill>
                <a:latin typeface="Arial"/>
                <a:cs typeface="Arial"/>
              </a:rPr>
              <a:t>Bosnia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900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001F5F"/>
                </a:solidFill>
                <a:latin typeface="Arial"/>
                <a:cs typeface="Arial"/>
              </a:rPr>
              <a:t>Herzegovina) 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</a:t>
            </a:r>
            <a:r>
              <a:rPr sz="900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Pristina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85" dirty="0">
                <a:solidFill>
                  <a:srgbClr val="001F5F"/>
                </a:solidFill>
                <a:latin typeface="Arial"/>
                <a:cs typeface="Arial"/>
              </a:rPr>
              <a:t>Kosovska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001F5F"/>
                </a:solidFill>
                <a:latin typeface="Arial"/>
                <a:cs typeface="Arial"/>
              </a:rPr>
              <a:t>Mitrovica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65" dirty="0">
                <a:solidFill>
                  <a:srgbClr val="001F5F"/>
                </a:solidFill>
                <a:latin typeface="Arial"/>
                <a:cs typeface="Arial"/>
              </a:rPr>
              <a:t>(UPKM,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Kosovo*)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Arial"/>
              <a:cs typeface="Arial"/>
            </a:endParaRPr>
          </a:p>
          <a:p>
            <a:pPr marL="582930">
              <a:lnSpc>
                <a:spcPts val="1065"/>
              </a:lnSpc>
            </a:pP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Technical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001F5F"/>
                </a:solidFill>
                <a:latin typeface="Arial"/>
                <a:cs typeface="Arial"/>
              </a:rPr>
              <a:t>College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Applied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80" dirty="0">
                <a:solidFill>
                  <a:srgbClr val="001F5F"/>
                </a:solidFill>
                <a:latin typeface="Arial"/>
                <a:cs typeface="Arial"/>
              </a:rPr>
              <a:t>Sciences</a:t>
            </a:r>
            <a:r>
              <a:rPr sz="9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001F5F"/>
                </a:solidFill>
                <a:latin typeface="Arial"/>
                <a:cs typeface="Arial"/>
              </a:rPr>
              <a:t>Urosevac</a:t>
            </a:r>
            <a:r>
              <a:rPr sz="900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001F5F"/>
                </a:solidFill>
                <a:latin typeface="Arial"/>
                <a:cs typeface="Arial"/>
              </a:rPr>
              <a:t>with</a:t>
            </a:r>
            <a:r>
              <a:rPr sz="9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temporary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seat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001F5F"/>
                </a:solidFill>
                <a:latin typeface="Arial"/>
                <a:cs typeface="Arial"/>
              </a:rPr>
              <a:t>in</a:t>
            </a:r>
            <a:endParaRPr sz="900" dirty="0">
              <a:latin typeface="Arial"/>
              <a:cs typeface="Arial"/>
            </a:endParaRPr>
          </a:p>
          <a:p>
            <a:pPr marL="582930">
              <a:lnSpc>
                <a:spcPts val="1065"/>
              </a:lnSpc>
            </a:pP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Leposavic </a:t>
            </a:r>
            <a:r>
              <a:rPr sz="900" spc="-105" dirty="0">
                <a:solidFill>
                  <a:srgbClr val="001F5F"/>
                </a:solidFill>
                <a:latin typeface="Arial"/>
                <a:cs typeface="Arial"/>
              </a:rPr>
              <a:t>(TCASU,</a:t>
            </a:r>
            <a:r>
              <a:rPr sz="900" spc="-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Kosovo*)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Arial"/>
              <a:cs typeface="Arial"/>
            </a:endParaRPr>
          </a:p>
          <a:p>
            <a:pPr marL="582930">
              <a:lnSpc>
                <a:spcPct val="100000"/>
              </a:lnSpc>
            </a:pP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University</a:t>
            </a:r>
            <a:r>
              <a:rPr sz="900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Montenegro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001F5F"/>
                </a:solidFill>
                <a:latin typeface="Arial"/>
                <a:cs typeface="Arial"/>
              </a:rPr>
              <a:t>(UoM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r>
              <a:rPr sz="9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Montenegro)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Arial"/>
              <a:cs typeface="Arial"/>
            </a:endParaRPr>
          </a:p>
          <a:p>
            <a:pPr marL="582930" marR="759460">
              <a:lnSpc>
                <a:spcPts val="1050"/>
              </a:lnSpc>
            </a:pPr>
            <a:r>
              <a:rPr sz="900" spc="-50" dirty="0">
                <a:solidFill>
                  <a:srgbClr val="001F5F"/>
                </a:solidFill>
                <a:latin typeface="Arial"/>
                <a:cs typeface="Arial"/>
              </a:rPr>
              <a:t>Public</a:t>
            </a:r>
            <a:r>
              <a:rPr sz="900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20" dirty="0">
                <a:solidFill>
                  <a:srgbClr val="001F5F"/>
                </a:solidFill>
                <a:latin typeface="Arial"/>
                <a:cs typeface="Arial"/>
              </a:rPr>
              <a:t>Water</a:t>
            </a:r>
            <a:r>
              <a:rPr sz="900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5" dirty="0">
                <a:solidFill>
                  <a:srgbClr val="001F5F"/>
                </a:solidFill>
                <a:latin typeface="Arial"/>
                <a:cs typeface="Arial"/>
              </a:rPr>
              <a:t>Management</a:t>
            </a:r>
            <a:r>
              <a:rPr sz="9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70" dirty="0">
                <a:solidFill>
                  <a:srgbClr val="001F5F"/>
                </a:solidFill>
                <a:latin typeface="Arial"/>
                <a:cs typeface="Arial"/>
              </a:rPr>
              <a:t>Company</a:t>
            </a:r>
            <a:r>
              <a:rPr sz="9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‘’Vode</a:t>
            </a:r>
            <a:r>
              <a:rPr sz="900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001F5F"/>
                </a:solidFill>
                <a:latin typeface="Arial"/>
                <a:cs typeface="Arial"/>
              </a:rPr>
              <a:t>Vojvodine’’</a:t>
            </a:r>
            <a:r>
              <a:rPr sz="900" spc="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75" dirty="0">
                <a:solidFill>
                  <a:srgbClr val="001F5F"/>
                </a:solidFill>
                <a:latin typeface="Arial"/>
                <a:cs typeface="Arial"/>
              </a:rPr>
              <a:t>(PWMC</a:t>
            </a:r>
            <a:r>
              <a:rPr sz="900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spc="-85" dirty="0">
                <a:solidFill>
                  <a:srgbClr val="001F5F"/>
                </a:solidFill>
                <a:latin typeface="Arial"/>
                <a:cs typeface="Arial"/>
              </a:rPr>
              <a:t>VV,  </a:t>
            </a:r>
            <a:r>
              <a:rPr sz="900" spc="-60" dirty="0">
                <a:solidFill>
                  <a:srgbClr val="001F5F"/>
                </a:solidFill>
                <a:latin typeface="Arial"/>
                <a:cs typeface="Arial"/>
              </a:rPr>
              <a:t>Serbia)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3577590" algn="l"/>
              </a:tabLst>
            </a:pP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 smtClean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r>
              <a:rPr sz="1200" spc="7" baseline="3472" dirty="0" smtClean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www.swarm.ni.ac.rs</a:t>
            </a:r>
            <a:endParaRPr sz="1200" baseline="3472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7378" y="796201"/>
            <a:ext cx="172935" cy="1729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977" y="1862937"/>
            <a:ext cx="170164" cy="1930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3441" y="1295412"/>
            <a:ext cx="232524" cy="232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4850" y="2248533"/>
            <a:ext cx="183363" cy="1838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1315" y="1596237"/>
            <a:ext cx="197637" cy="1976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7378" y="1028674"/>
            <a:ext cx="197637" cy="19763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7378" y="2552242"/>
            <a:ext cx="218211" cy="2096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9278" y="2891675"/>
            <a:ext cx="266700" cy="23252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5493" y="263207"/>
            <a:ext cx="1181735" cy="357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75" dirty="0"/>
              <a:t>O</a:t>
            </a:r>
            <a:r>
              <a:rPr dirty="0"/>
              <a:t>u</a:t>
            </a:r>
            <a:r>
              <a:rPr spc="150" dirty="0"/>
              <a:t>t</a:t>
            </a:r>
            <a:r>
              <a:rPr spc="-175" dirty="0"/>
              <a:t>c</a:t>
            </a:r>
            <a:r>
              <a:rPr spc="-75" dirty="0"/>
              <a:t>o</a:t>
            </a:r>
            <a:r>
              <a:rPr spc="-114" dirty="0"/>
              <a:t>m</a:t>
            </a:r>
            <a:r>
              <a:rPr spc="-100" dirty="0"/>
              <a:t>e</a:t>
            </a:r>
            <a:r>
              <a:rPr spc="-235" dirty="0"/>
              <a:t>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78" y="0"/>
            <a:ext cx="1794510" cy="474980"/>
            <a:chOff x="678" y="0"/>
            <a:chExt cx="1794510" cy="474980"/>
          </a:xfrm>
        </p:grpSpPr>
        <p:sp>
          <p:nvSpPr>
            <p:cNvPr id="4" name="object 4"/>
            <p:cNvSpPr/>
            <p:nvPr/>
          </p:nvSpPr>
          <p:spPr>
            <a:xfrm>
              <a:off x="267378" y="52311"/>
              <a:ext cx="871664" cy="2119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" y="0"/>
              <a:ext cx="1794040" cy="474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619162" y="51663"/>
            <a:ext cx="837577" cy="212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324" y="3125469"/>
            <a:ext cx="2819400" cy="2749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10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 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0910" y="3187063"/>
            <a:ext cx="89408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5" dirty="0">
                <a:solidFill>
                  <a:srgbClr val="FFFFFF"/>
                </a:solidFill>
                <a:latin typeface="Carlito"/>
                <a:cs typeface="Carlito"/>
                <a:hlinkClick r:id="rId5"/>
              </a:rPr>
              <a:t>www.swarm.ni.ac.rs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1001" y="571500"/>
            <a:ext cx="4190999" cy="252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indent="-152400">
              <a:lnSpc>
                <a:spcPts val="1430"/>
              </a:lnSpc>
              <a:spcBef>
                <a:spcPts val="100"/>
              </a:spcBef>
              <a:buFont typeface="Wingdings"/>
              <a:buChar char=""/>
              <a:tabLst>
                <a:tab pos="165100" algn="l"/>
              </a:tabLst>
            </a:pPr>
            <a:r>
              <a:rPr sz="1000" spc="-55" dirty="0">
                <a:solidFill>
                  <a:srgbClr val="001F5F"/>
                </a:solidFill>
                <a:latin typeface="+mj-lt"/>
                <a:cs typeface="Arial" pitchFamily="34" charset="0"/>
              </a:rPr>
              <a:t>Report</a:t>
            </a:r>
            <a:r>
              <a:rPr sz="1000" spc="-13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60" dirty="0">
                <a:solidFill>
                  <a:srgbClr val="001F5F"/>
                </a:solidFill>
                <a:latin typeface="+mj-lt"/>
                <a:cs typeface="Arial" pitchFamily="34" charset="0"/>
              </a:rPr>
              <a:t>on </a:t>
            </a:r>
            <a:r>
              <a:rPr sz="1000" spc="-125" dirty="0">
                <a:solidFill>
                  <a:srgbClr val="001F5F"/>
                </a:solidFill>
                <a:latin typeface="+mj-lt"/>
                <a:cs typeface="Arial" pitchFamily="34" charset="0"/>
              </a:rPr>
              <a:t>WB</a:t>
            </a:r>
            <a:r>
              <a:rPr sz="1000" spc="-8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5" dirty="0">
                <a:solidFill>
                  <a:srgbClr val="001F5F"/>
                </a:solidFill>
                <a:latin typeface="+mj-lt"/>
                <a:cs typeface="Arial" pitchFamily="34" charset="0"/>
              </a:rPr>
              <a:t>regional</a:t>
            </a:r>
            <a:r>
              <a:rPr sz="1000" spc="-8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95" dirty="0">
                <a:solidFill>
                  <a:srgbClr val="001F5F"/>
                </a:solidFill>
                <a:latin typeface="+mj-lt"/>
                <a:cs typeface="Arial" pitchFamily="34" charset="0"/>
              </a:rPr>
              <a:t>issues</a:t>
            </a:r>
            <a:r>
              <a:rPr sz="1000" spc="-8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25" dirty="0">
                <a:solidFill>
                  <a:srgbClr val="001F5F"/>
                </a:solidFill>
                <a:latin typeface="+mj-lt"/>
                <a:cs typeface="Arial" pitchFamily="34" charset="0"/>
              </a:rPr>
              <a:t>related</a:t>
            </a:r>
            <a:r>
              <a:rPr sz="1000" spc="-12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>
                <a:solidFill>
                  <a:srgbClr val="001F5F"/>
                </a:solidFill>
                <a:latin typeface="+mj-lt"/>
                <a:cs typeface="Arial" pitchFamily="34" charset="0"/>
              </a:rPr>
              <a:t>to</a:t>
            </a:r>
            <a:r>
              <a:rPr sz="1000" spc="-14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90" smtClean="0">
                <a:solidFill>
                  <a:srgbClr val="001F5F"/>
                </a:solidFill>
                <a:latin typeface="+mj-lt"/>
                <a:cs typeface="Arial" pitchFamily="34" charset="0"/>
              </a:rPr>
              <a:t>WRM</a:t>
            </a:r>
            <a:r>
              <a:rPr lang="en-US" sz="1000" spc="-90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, </a:t>
            </a:r>
            <a:r>
              <a:rPr lang="en-US" sz="1000" spc="-50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0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and </a:t>
            </a:r>
            <a:r>
              <a:rPr sz="1000" spc="-155" smtClean="0">
                <a:solidFill>
                  <a:srgbClr val="001F5F"/>
                </a:solidFill>
                <a:latin typeface="+mj-lt"/>
                <a:cs typeface="Arial" pitchFamily="34" charset="0"/>
              </a:rPr>
              <a:t>EU</a:t>
            </a:r>
            <a:r>
              <a:rPr sz="1000" spc="-5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0" dirty="0">
                <a:solidFill>
                  <a:srgbClr val="001F5F"/>
                </a:solidFill>
                <a:latin typeface="+mj-lt"/>
                <a:cs typeface="Arial" pitchFamily="34" charset="0"/>
              </a:rPr>
              <a:t>water</a:t>
            </a:r>
            <a:r>
              <a:rPr sz="1000" spc="-7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45" dirty="0">
                <a:solidFill>
                  <a:srgbClr val="001F5F"/>
                </a:solidFill>
                <a:latin typeface="+mj-lt"/>
                <a:cs typeface="Arial" pitchFamily="34" charset="0"/>
              </a:rPr>
              <a:t>policies</a:t>
            </a:r>
            <a:r>
              <a:rPr sz="1000" spc="-12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65">
                <a:solidFill>
                  <a:srgbClr val="001F5F"/>
                </a:solidFill>
                <a:latin typeface="+mj-lt"/>
                <a:cs typeface="Arial" pitchFamily="34" charset="0"/>
              </a:rPr>
              <a:t>and</a:t>
            </a:r>
            <a:r>
              <a:rPr sz="1000" spc="-135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40" smtClean="0">
                <a:solidFill>
                  <a:srgbClr val="001F5F"/>
                </a:solidFill>
                <a:latin typeface="+mj-lt"/>
                <a:cs typeface="Arial" pitchFamily="34" charset="0"/>
              </a:rPr>
              <a:t>innovation</a:t>
            </a:r>
            <a:endParaRPr sz="1000">
              <a:latin typeface="+mj-lt"/>
              <a:cs typeface="Arial" pitchFamily="34" charset="0"/>
            </a:endParaRPr>
          </a:p>
          <a:p>
            <a:pPr marL="12700">
              <a:lnSpc>
                <a:spcPts val="1435"/>
              </a:lnSpc>
            </a:pPr>
            <a:r>
              <a:rPr sz="1000" spc="-50" dirty="0">
                <a:solidFill>
                  <a:srgbClr val="001F5F"/>
                </a:solidFill>
                <a:latin typeface="+mj-lt"/>
                <a:cs typeface="Arial" pitchFamily="34" charset="0"/>
              </a:rPr>
              <a:t>recommendations</a:t>
            </a:r>
            <a:r>
              <a:rPr sz="1000" spc="-13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65" dirty="0">
                <a:solidFill>
                  <a:srgbClr val="001F5F"/>
                </a:solidFill>
                <a:latin typeface="+mj-lt"/>
                <a:cs typeface="Arial" pitchFamily="34" charset="0"/>
              </a:rPr>
              <a:t>and</a:t>
            </a:r>
            <a:r>
              <a:rPr sz="1000" spc="-13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0" dirty="0">
                <a:solidFill>
                  <a:srgbClr val="001F5F"/>
                </a:solidFill>
                <a:latin typeface="+mj-lt"/>
                <a:cs typeface="Arial" pitchFamily="34" charset="0"/>
              </a:rPr>
              <a:t>legislation</a:t>
            </a:r>
            <a:r>
              <a:rPr sz="1000" spc="-13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10" dirty="0">
                <a:solidFill>
                  <a:srgbClr val="001F5F"/>
                </a:solidFill>
                <a:latin typeface="+mj-lt"/>
                <a:cs typeface="Arial" pitchFamily="34" charset="0"/>
              </a:rPr>
              <a:t>in</a:t>
            </a:r>
            <a:r>
              <a:rPr sz="1000" spc="-13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0" dirty="0">
                <a:solidFill>
                  <a:srgbClr val="001F5F"/>
                </a:solidFill>
                <a:latin typeface="+mj-lt"/>
                <a:cs typeface="Arial" pitchFamily="34" charset="0"/>
              </a:rPr>
              <a:t>water</a:t>
            </a:r>
            <a:r>
              <a:rPr sz="1000" spc="-7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55" dirty="0">
                <a:solidFill>
                  <a:srgbClr val="001F5F"/>
                </a:solidFill>
                <a:latin typeface="+mj-lt"/>
                <a:cs typeface="Arial" pitchFamily="34" charset="0"/>
              </a:rPr>
              <a:t>sector</a:t>
            </a:r>
            <a:endParaRPr sz="1000">
              <a:latin typeface="+mj-lt"/>
              <a:cs typeface="Arial" pitchFamily="34" charset="0"/>
            </a:endParaRPr>
          </a:p>
          <a:p>
            <a:pPr marL="165100" indent="-152400">
              <a:lnSpc>
                <a:spcPts val="1435"/>
              </a:lnSpc>
              <a:spcBef>
                <a:spcPts val="60"/>
              </a:spcBef>
              <a:buFont typeface="Wingdings"/>
              <a:buChar char=""/>
              <a:tabLst>
                <a:tab pos="165100" algn="l"/>
              </a:tabLst>
            </a:pPr>
            <a:r>
              <a:rPr sz="1000" spc="-55" dirty="0">
                <a:solidFill>
                  <a:srgbClr val="001F5F"/>
                </a:solidFill>
                <a:latin typeface="+mj-lt"/>
                <a:cs typeface="Arial" pitchFamily="34" charset="0"/>
              </a:rPr>
              <a:t>Report</a:t>
            </a:r>
            <a:r>
              <a:rPr sz="1000" spc="-12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60" dirty="0">
                <a:solidFill>
                  <a:srgbClr val="001F5F"/>
                </a:solidFill>
                <a:latin typeface="+mj-lt"/>
                <a:cs typeface="Arial" pitchFamily="34" charset="0"/>
              </a:rPr>
              <a:t>on</a:t>
            </a:r>
            <a:r>
              <a:rPr sz="1000" spc="-5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50" dirty="0">
                <a:solidFill>
                  <a:srgbClr val="001F5F"/>
                </a:solidFill>
                <a:latin typeface="+mj-lt"/>
                <a:cs typeface="Arial" pitchFamily="34" charset="0"/>
              </a:rPr>
              <a:t>master</a:t>
            </a:r>
            <a:r>
              <a:rPr sz="1000" spc="-7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0" dirty="0">
                <a:solidFill>
                  <a:srgbClr val="001F5F"/>
                </a:solidFill>
                <a:latin typeface="+mj-lt"/>
                <a:cs typeface="Arial" pitchFamily="34" charset="0"/>
              </a:rPr>
              <a:t>curricula</a:t>
            </a:r>
            <a:r>
              <a:rPr sz="1000" spc="-7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25" dirty="0">
                <a:solidFill>
                  <a:srgbClr val="001F5F"/>
                </a:solidFill>
                <a:latin typeface="+mj-lt"/>
                <a:cs typeface="Arial" pitchFamily="34" charset="0"/>
              </a:rPr>
              <a:t>related</a:t>
            </a:r>
            <a:r>
              <a:rPr sz="1000" spc="-13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dirty="0">
                <a:solidFill>
                  <a:srgbClr val="001F5F"/>
                </a:solidFill>
                <a:latin typeface="+mj-lt"/>
                <a:cs typeface="Arial" pitchFamily="34" charset="0"/>
              </a:rPr>
              <a:t>to</a:t>
            </a:r>
            <a:r>
              <a:rPr sz="1000" spc="-135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90" dirty="0">
                <a:solidFill>
                  <a:srgbClr val="001F5F"/>
                </a:solidFill>
                <a:latin typeface="+mj-lt"/>
                <a:cs typeface="Arial" pitchFamily="34" charset="0"/>
              </a:rPr>
              <a:t>WRM</a:t>
            </a:r>
            <a:r>
              <a:rPr sz="1000" spc="-7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10" dirty="0">
                <a:solidFill>
                  <a:srgbClr val="001F5F"/>
                </a:solidFill>
                <a:latin typeface="+mj-lt"/>
                <a:cs typeface="Arial" pitchFamily="34" charset="0"/>
              </a:rPr>
              <a:t>in</a:t>
            </a:r>
            <a:r>
              <a:rPr sz="1000" spc="-13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155">
                <a:solidFill>
                  <a:srgbClr val="001F5F"/>
                </a:solidFill>
                <a:latin typeface="+mj-lt"/>
                <a:cs typeface="Arial" pitchFamily="34" charset="0"/>
              </a:rPr>
              <a:t>EU</a:t>
            </a:r>
            <a:r>
              <a:rPr sz="1000" spc="-12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20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65" smtClean="0">
                <a:solidFill>
                  <a:srgbClr val="001F5F"/>
                </a:solidFill>
                <a:latin typeface="+mj-lt"/>
                <a:cs typeface="Arial" pitchFamily="34" charset="0"/>
              </a:rPr>
              <a:t>and</a:t>
            </a:r>
            <a:r>
              <a:rPr sz="1000" spc="-13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125" smtClean="0">
                <a:solidFill>
                  <a:srgbClr val="001F5F"/>
                </a:solidFill>
                <a:latin typeface="+mj-lt"/>
                <a:cs typeface="Arial" pitchFamily="34" charset="0"/>
              </a:rPr>
              <a:t>WB</a:t>
            </a:r>
            <a:r>
              <a:rPr lang="en-US" sz="1000" spc="-125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0" smtClean="0">
                <a:solidFill>
                  <a:srgbClr val="001F5F"/>
                </a:solidFill>
                <a:latin typeface="+mj-lt"/>
                <a:cs typeface="Arial" pitchFamily="34" charset="0"/>
              </a:rPr>
              <a:t>partner</a:t>
            </a:r>
            <a:r>
              <a:rPr sz="1000" spc="-8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45" dirty="0">
                <a:solidFill>
                  <a:srgbClr val="001F5F"/>
                </a:solidFill>
                <a:latin typeface="+mj-lt"/>
                <a:cs typeface="Arial" pitchFamily="34" charset="0"/>
              </a:rPr>
              <a:t>countries</a:t>
            </a:r>
            <a:endParaRPr sz="1000">
              <a:latin typeface="+mj-lt"/>
              <a:cs typeface="Arial" pitchFamily="34" charset="0"/>
            </a:endParaRPr>
          </a:p>
          <a:p>
            <a:pPr marL="165100" indent="-152400">
              <a:lnSpc>
                <a:spcPts val="1425"/>
              </a:lnSpc>
              <a:buFont typeface="Wingdings"/>
              <a:buChar char=""/>
              <a:tabLst>
                <a:tab pos="165100" algn="l"/>
              </a:tabLst>
            </a:pPr>
            <a:r>
              <a:rPr sz="1000" spc="-75" dirty="0">
                <a:solidFill>
                  <a:srgbClr val="001F5F"/>
                </a:solidFill>
                <a:latin typeface="+mj-lt"/>
                <a:cs typeface="Arial" pitchFamily="34" charset="0"/>
              </a:rPr>
              <a:t>Workshop </a:t>
            </a:r>
            <a:r>
              <a:rPr sz="1000" spc="-60" dirty="0">
                <a:solidFill>
                  <a:srgbClr val="001F5F"/>
                </a:solidFill>
                <a:latin typeface="+mj-lt"/>
                <a:cs typeface="Arial" pitchFamily="34" charset="0"/>
              </a:rPr>
              <a:t>on </a:t>
            </a:r>
            <a:r>
              <a:rPr sz="1000" spc="-45" dirty="0">
                <a:solidFill>
                  <a:srgbClr val="001F5F"/>
                </a:solidFill>
                <a:latin typeface="+mj-lt"/>
                <a:cs typeface="Arial" pitchFamily="34" charset="0"/>
              </a:rPr>
              <a:t>innovative practices </a:t>
            </a:r>
            <a:r>
              <a:rPr sz="1000" spc="-10" dirty="0">
                <a:solidFill>
                  <a:srgbClr val="001F5F"/>
                </a:solidFill>
                <a:latin typeface="+mj-lt"/>
                <a:cs typeface="Arial" pitchFamily="34" charset="0"/>
              </a:rPr>
              <a:t>in </a:t>
            </a:r>
            <a:r>
              <a:rPr sz="1000" spc="-35" dirty="0">
                <a:solidFill>
                  <a:srgbClr val="001F5F"/>
                </a:solidFill>
                <a:latin typeface="+mj-lt"/>
                <a:cs typeface="Arial" pitchFamily="34" charset="0"/>
              </a:rPr>
              <a:t>the </a:t>
            </a:r>
            <a:r>
              <a:rPr sz="1000" spc="-155" dirty="0">
                <a:solidFill>
                  <a:srgbClr val="001F5F"/>
                </a:solidFill>
                <a:latin typeface="+mj-lt"/>
                <a:cs typeface="Arial" pitchFamily="34" charset="0"/>
              </a:rPr>
              <a:t>EU </a:t>
            </a:r>
            <a:r>
              <a:rPr sz="1000" spc="-30">
                <a:solidFill>
                  <a:srgbClr val="001F5F"/>
                </a:solidFill>
                <a:latin typeface="+mj-lt"/>
                <a:cs typeface="Arial" pitchFamily="34" charset="0"/>
              </a:rPr>
              <a:t>water</a:t>
            </a:r>
            <a:r>
              <a:rPr sz="1000" spc="-204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45" smtClean="0">
                <a:solidFill>
                  <a:srgbClr val="001F5F"/>
                </a:solidFill>
                <a:latin typeface="+mj-lt"/>
                <a:cs typeface="Arial" pitchFamily="34" charset="0"/>
              </a:rPr>
              <a:t>sector:</a:t>
            </a:r>
            <a:r>
              <a:rPr lang="en-US" sz="1000" spc="-45" dirty="0" smtClean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25" smtClean="0">
                <a:solidFill>
                  <a:srgbClr val="001F5F"/>
                </a:solidFill>
                <a:latin typeface="+mj-lt"/>
                <a:cs typeface="Arial" pitchFamily="34" charset="0"/>
              </a:rPr>
              <a:t>barriers </a:t>
            </a:r>
            <a:r>
              <a:rPr sz="1000" spc="-65" dirty="0">
                <a:solidFill>
                  <a:srgbClr val="001F5F"/>
                </a:solidFill>
                <a:latin typeface="+mj-lt"/>
                <a:cs typeface="Arial" pitchFamily="34" charset="0"/>
              </a:rPr>
              <a:t>and</a:t>
            </a:r>
            <a:r>
              <a:rPr sz="1000" spc="-240" dirty="0">
                <a:solidFill>
                  <a:srgbClr val="001F5F"/>
                </a:solidFill>
                <a:latin typeface="+mj-lt"/>
                <a:cs typeface="Arial" pitchFamily="34" charset="0"/>
              </a:rPr>
              <a:t> </a:t>
            </a:r>
            <a:r>
              <a:rPr sz="1000" spc="-35" dirty="0">
                <a:solidFill>
                  <a:srgbClr val="001F5F"/>
                </a:solidFill>
                <a:latin typeface="+mj-lt"/>
                <a:cs typeface="Arial" pitchFamily="34" charset="0"/>
              </a:rPr>
              <a:t>opportunities</a:t>
            </a:r>
            <a:endParaRPr sz="1000">
              <a:latin typeface="+mj-lt"/>
              <a:cs typeface="Arial" pitchFamily="34" charset="0"/>
            </a:endParaRPr>
          </a:p>
          <a:p>
            <a:pPr marL="165100" indent="-152400">
              <a:lnSpc>
                <a:spcPts val="1435"/>
              </a:lnSpc>
              <a:spcBef>
                <a:spcPts val="100"/>
              </a:spcBef>
              <a:buFont typeface="Wingdings"/>
              <a:buChar char=""/>
              <a:tabLst>
                <a:tab pos="165100" algn="l"/>
              </a:tabLst>
            </a:pPr>
            <a:r>
              <a:rPr sz="1000" spc="-55" dirty="0">
                <a:solidFill>
                  <a:schemeClr val="tx2"/>
                </a:solidFill>
                <a:latin typeface="+mj-lt"/>
                <a:cs typeface="Arial" pitchFamily="34" charset="0"/>
              </a:rPr>
              <a:t>Report</a:t>
            </a:r>
            <a:r>
              <a:rPr sz="1000" spc="-130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60" dirty="0">
                <a:solidFill>
                  <a:schemeClr val="tx2"/>
                </a:solidFill>
                <a:latin typeface="+mj-lt"/>
                <a:cs typeface="Arial" pitchFamily="34" charset="0"/>
              </a:rPr>
              <a:t>on </a:t>
            </a:r>
            <a:r>
              <a:rPr sz="1000" spc="-45" dirty="0">
                <a:solidFill>
                  <a:schemeClr val="tx2"/>
                </a:solidFill>
                <a:latin typeface="+mj-lt"/>
                <a:cs typeface="Arial" pitchFamily="34" charset="0"/>
              </a:rPr>
              <a:t>innovative</a:t>
            </a:r>
            <a:r>
              <a:rPr sz="1000" spc="-105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45" dirty="0">
                <a:solidFill>
                  <a:schemeClr val="tx2"/>
                </a:solidFill>
                <a:latin typeface="+mj-lt"/>
                <a:cs typeface="Arial" pitchFamily="34" charset="0"/>
              </a:rPr>
              <a:t>practices</a:t>
            </a:r>
            <a:r>
              <a:rPr sz="1000" spc="-125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10" dirty="0">
                <a:solidFill>
                  <a:schemeClr val="tx2"/>
                </a:solidFill>
                <a:latin typeface="+mj-lt"/>
                <a:cs typeface="Arial" pitchFamily="34" charset="0"/>
              </a:rPr>
              <a:t>for</a:t>
            </a:r>
            <a:r>
              <a:rPr sz="1000" spc="-75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90" dirty="0">
                <a:solidFill>
                  <a:schemeClr val="tx2"/>
                </a:solidFill>
                <a:latin typeface="+mj-lt"/>
                <a:cs typeface="Arial" pitchFamily="34" charset="0"/>
              </a:rPr>
              <a:t>WRM</a:t>
            </a:r>
            <a:r>
              <a:rPr sz="1000" spc="-75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1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sz="1000" spc="-135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sz="1000" spc="-155" smtClean="0">
                <a:solidFill>
                  <a:schemeClr val="tx2"/>
                </a:solidFill>
                <a:latin typeface="+mj-lt"/>
                <a:cs typeface="Arial" pitchFamily="34" charset="0"/>
              </a:rPr>
              <a:t>EU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Catalogue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</a:t>
            </a:r>
            <a:r>
              <a:rPr lang="en-US" sz="1000" spc="-14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competencies</a:t>
            </a:r>
          </a:p>
          <a:p>
            <a:pPr marL="165100" indent="-152400">
              <a:lnSpc>
                <a:spcPts val="1425"/>
              </a:lnSpc>
              <a:buFont typeface="Wingdings"/>
              <a:buChar char=""/>
              <a:tabLst>
                <a:tab pos="165100" algn="l"/>
              </a:tabLst>
            </a:pP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Report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on </a:t>
            </a: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development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</a:t>
            </a:r>
            <a:r>
              <a:rPr lang="en-US" sz="1000" spc="-2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specific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competencies 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and </a:t>
            </a:r>
            <a:r>
              <a:rPr lang="en-US" sz="1000" spc="-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learning 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outcomes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</a:t>
            </a:r>
            <a:r>
              <a:rPr lang="en-US" sz="1000" spc="-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curricula</a:t>
            </a:r>
          </a:p>
          <a:p>
            <a:pPr marL="12700" marR="5080">
              <a:lnSpc>
                <a:spcPct val="99100"/>
              </a:lnSpc>
              <a:spcBef>
                <a:spcPts val="70"/>
              </a:spcBef>
              <a:buFont typeface="Wingdings"/>
              <a:buChar char=""/>
              <a:tabLst>
                <a:tab pos="165100" algn="l"/>
              </a:tabLst>
            </a:pP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Theme-based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training of </a:t>
            </a: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teaching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staff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for </a:t>
            </a:r>
            <a:r>
              <a:rPr lang="en-US" sz="1000" spc="-4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acquiring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new  </a:t>
            </a: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teaching 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and </a:t>
            </a:r>
            <a:r>
              <a:rPr lang="en-US" sz="1000" spc="-4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learning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methods </a:t>
            </a:r>
            <a:r>
              <a:rPr lang="en-US" sz="1000" spc="-1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(UACEG, 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NMBU, </a:t>
            </a:r>
            <a:r>
              <a:rPr lang="en-US" sz="1000" spc="-1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UNIRIFCE, </a:t>
            </a:r>
            <a:r>
              <a:rPr lang="en-US" sz="1000" spc="-100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AUTh</a:t>
            </a:r>
            <a:r>
              <a:rPr lang="en-US" sz="1000" spc="-1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,  UL,</a:t>
            </a:r>
            <a:r>
              <a:rPr lang="en-US" sz="1000" spc="-1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4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BOKU)</a:t>
            </a:r>
          </a:p>
          <a:p>
            <a:pPr marL="165100" indent="-152400">
              <a:lnSpc>
                <a:spcPts val="1420"/>
              </a:lnSpc>
              <a:buFont typeface="Wingdings"/>
              <a:buChar char=""/>
              <a:tabLst>
                <a:tab pos="165100" algn="l"/>
              </a:tabLst>
            </a:pP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7 </a:t>
            </a:r>
            <a:r>
              <a:rPr lang="en-US" sz="1000" spc="-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laboratories</a:t>
            </a:r>
            <a:r>
              <a:rPr lang="en-US" sz="1000" spc="-1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equipped</a:t>
            </a:r>
          </a:p>
          <a:p>
            <a:pPr marL="165100" indent="-152400">
              <a:lnSpc>
                <a:spcPts val="1435"/>
              </a:lnSpc>
              <a:buFont typeface="Wingdings"/>
              <a:buChar char=""/>
              <a:tabLst>
                <a:tab pos="165100" algn="l"/>
              </a:tabLst>
            </a:pPr>
            <a:r>
              <a:rPr lang="en-US" sz="1000" spc="-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Report</a:t>
            </a:r>
            <a:r>
              <a:rPr lang="en-US" sz="1000" spc="-1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on</a:t>
            </a:r>
            <a:r>
              <a:rPr lang="en-US" sz="1000" spc="-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LLL</a:t>
            </a:r>
            <a:r>
              <a:rPr lang="en-US" sz="1000" spc="-8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8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courses</a:t>
            </a:r>
            <a:r>
              <a:rPr lang="en-US" sz="1000" spc="-12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for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6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professionals</a:t>
            </a:r>
            <a:r>
              <a:rPr lang="en-US" sz="1000" spc="-12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lang="en-US" sz="1000" spc="-1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EU</a:t>
            </a:r>
            <a:r>
              <a:rPr lang="en-US" sz="1000" spc="-1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water</a:t>
            </a:r>
            <a:r>
              <a:rPr lang="en-US" sz="1000" spc="-7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sector</a:t>
            </a:r>
          </a:p>
          <a:p>
            <a:pPr marL="165100" indent="-152400">
              <a:lnSpc>
                <a:spcPts val="1435"/>
              </a:lnSpc>
              <a:spcBef>
                <a:spcPts val="60"/>
              </a:spcBef>
              <a:buFont typeface="Wingdings"/>
              <a:buChar char=""/>
              <a:tabLst>
                <a:tab pos="165100" algn="l"/>
              </a:tabLst>
            </a:pPr>
            <a:r>
              <a:rPr lang="en-US" sz="1000" spc="-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Survey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 </a:t>
            </a:r>
            <a:r>
              <a:rPr lang="en-US" sz="1000" spc="-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water </a:t>
            </a:r>
            <a:r>
              <a:rPr lang="en-US" sz="1000" spc="-5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sector </a:t>
            </a:r>
            <a:r>
              <a:rPr lang="en-US" sz="1000" spc="-8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needs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lang="en-US" sz="1000" spc="-1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WB</a:t>
            </a:r>
          </a:p>
          <a:p>
            <a:pPr marL="165100" indent="-152400">
              <a:lnSpc>
                <a:spcPts val="1425"/>
              </a:lnSpc>
              <a:buFont typeface="Wingdings"/>
              <a:buChar char=""/>
              <a:tabLst>
                <a:tab pos="165100" algn="l"/>
              </a:tabLst>
            </a:pP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Register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</a:t>
            </a:r>
            <a:r>
              <a:rPr lang="en-US" sz="1000" spc="-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companies</a:t>
            </a:r>
            <a:r>
              <a:rPr lang="en-US" sz="1000" spc="-12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lang="en-US" sz="1000" spc="-1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the</a:t>
            </a:r>
            <a:r>
              <a:rPr lang="en-US" sz="1000" spc="-1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field</a:t>
            </a:r>
            <a:r>
              <a:rPr lang="en-US" sz="1000" spc="-1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of</a:t>
            </a:r>
            <a:r>
              <a:rPr lang="en-US" sz="1000" spc="-9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WRM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lang="en-US" sz="1000" spc="-1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the</a:t>
            </a:r>
            <a:r>
              <a:rPr lang="en-US" sz="1000" spc="-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WB</a:t>
            </a:r>
            <a:r>
              <a:rPr lang="en-US" sz="1000" spc="-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4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countries</a:t>
            </a:r>
          </a:p>
          <a:p>
            <a:pPr marL="165100" indent="-152400">
              <a:lnSpc>
                <a:spcPts val="1430"/>
              </a:lnSpc>
              <a:buFont typeface="Wingdings"/>
              <a:buChar char=""/>
              <a:tabLst>
                <a:tab pos="165100" algn="l"/>
              </a:tabLst>
            </a:pPr>
            <a:r>
              <a:rPr lang="en-US" sz="1000" spc="-8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Handbook</a:t>
            </a:r>
            <a:r>
              <a:rPr lang="en-US" sz="1000" spc="-4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for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training</a:t>
            </a:r>
            <a:r>
              <a:rPr lang="en-US" sz="1000" spc="-7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1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in</a:t>
            </a:r>
            <a:r>
              <a:rPr lang="en-US" sz="1000" spc="-13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3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water</a:t>
            </a:r>
            <a:r>
              <a:rPr lang="en-US" sz="1000" spc="-7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6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resources</a:t>
            </a:r>
            <a:r>
              <a:rPr lang="en-US" sz="1000" spc="-125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sz="1000" spc="-5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management</a:t>
            </a:r>
          </a:p>
          <a:p>
            <a:pPr marL="165100" indent="-152400">
              <a:lnSpc>
                <a:spcPts val="1435"/>
              </a:lnSpc>
              <a:buFont typeface="Wingdings"/>
              <a:buChar char=""/>
              <a:tabLst>
                <a:tab pos="165100" algn="l"/>
              </a:tabLst>
            </a:pP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08" y="3145789"/>
            <a:ext cx="2819400" cy="2749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10"/>
              </a:spcBef>
            </a:pP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Strengthening</a:t>
            </a:r>
            <a:r>
              <a:rPr sz="8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8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master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curricula</a:t>
            </a:r>
            <a:r>
              <a:rPr sz="800" spc="-5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5" dirty="0">
                <a:solidFill>
                  <a:srgbClr val="FFFFFF"/>
                </a:solidFill>
                <a:latin typeface="Carlito"/>
                <a:cs typeface="Carlito"/>
              </a:rPr>
              <a:t>in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water</a:t>
            </a:r>
            <a:r>
              <a:rPr sz="8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resources</a:t>
            </a:r>
            <a:r>
              <a:rPr sz="800" spc="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5" dirty="0">
                <a:solidFill>
                  <a:srgbClr val="FFFFFF"/>
                </a:solidFill>
                <a:latin typeface="Carlito"/>
                <a:cs typeface="Carlito"/>
              </a:rPr>
              <a:t>management 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20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5" dirty="0">
                <a:solidFill>
                  <a:srgbClr val="FFFFFF"/>
                </a:solidFill>
                <a:latin typeface="Carlito"/>
                <a:cs typeface="Carlito"/>
              </a:rPr>
              <a:t>Western</a:t>
            </a:r>
            <a:r>
              <a:rPr sz="8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dirty="0">
                <a:solidFill>
                  <a:srgbClr val="FFFFFF"/>
                </a:solidFill>
                <a:latin typeface="Carlito"/>
                <a:cs typeface="Carlito"/>
              </a:rPr>
              <a:t>Balkans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HEIs</a:t>
            </a:r>
            <a:r>
              <a:rPr sz="8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rgbClr val="FFFFFF"/>
                </a:solidFill>
                <a:latin typeface="Carlito"/>
                <a:cs typeface="Carlito"/>
              </a:rPr>
              <a:t>stakeholders</a:t>
            </a:r>
            <a:endParaRPr sz="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2779" y="3262947"/>
            <a:ext cx="894080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spc="5" dirty="0">
                <a:solidFill>
                  <a:srgbClr val="FFFFFF"/>
                </a:solidFill>
                <a:latin typeface="Carlito"/>
                <a:cs typeface="Carlito"/>
                <a:hlinkClick r:id="rId2"/>
              </a:rPr>
              <a:t>www.swarm.ni.ac.rs</a:t>
            </a:r>
            <a:endParaRPr sz="8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78" y="0"/>
            <a:ext cx="4572000" cy="3429000"/>
            <a:chOff x="678" y="0"/>
            <a:chExt cx="4572000" cy="3429000"/>
          </a:xfrm>
        </p:grpSpPr>
        <p:sp>
          <p:nvSpPr>
            <p:cNvPr id="5" name="object 5"/>
            <p:cNvSpPr/>
            <p:nvPr/>
          </p:nvSpPr>
          <p:spPr>
            <a:xfrm>
              <a:off x="678" y="2133600"/>
              <a:ext cx="1727200" cy="1295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00878" y="2085975"/>
              <a:ext cx="1790700" cy="13430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8" y="1181100"/>
              <a:ext cx="1574800" cy="12192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62778" y="1066800"/>
              <a:ext cx="1752600" cy="140017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96328" y="2286000"/>
              <a:ext cx="1276350" cy="11430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08341" y="0"/>
              <a:ext cx="664337" cy="12954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39178" y="0"/>
              <a:ext cx="723900" cy="12954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629</Words>
  <Application>Microsoft Office PowerPoint</Application>
  <PresentationFormat>Custom</PresentationFormat>
  <Paragraphs>90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SWARM project</vt:lpstr>
      <vt:lpstr>Basic Information</vt:lpstr>
      <vt:lpstr>Objectives</vt:lpstr>
      <vt:lpstr>Consortium</vt:lpstr>
      <vt:lpstr>Consortium</vt:lpstr>
      <vt:lpstr>Outcomes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</dc:creator>
  <cp:lastModifiedBy>Windows User</cp:lastModifiedBy>
  <cp:revision>2</cp:revision>
  <dcterms:created xsi:type="dcterms:W3CDTF">2020-11-17T20:53:47Z</dcterms:created>
  <dcterms:modified xsi:type="dcterms:W3CDTF">2020-11-18T15:32:35Z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2020-11-17T00:00:00Z</vt:filetime>
  </property>
</Properties>
</file>